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8"/>
  </p:notesMasterIdLst>
  <p:handoutMasterIdLst>
    <p:handoutMasterId r:id="rId69"/>
  </p:handoutMasterIdLst>
  <p:sldIdLst>
    <p:sldId id="256" r:id="rId2"/>
    <p:sldId id="413" r:id="rId3"/>
    <p:sldId id="347" r:id="rId4"/>
    <p:sldId id="348" r:id="rId5"/>
    <p:sldId id="438" r:id="rId6"/>
    <p:sldId id="491" r:id="rId7"/>
    <p:sldId id="492" r:id="rId8"/>
    <p:sldId id="442" r:id="rId9"/>
    <p:sldId id="494" r:id="rId10"/>
    <p:sldId id="349" r:id="rId11"/>
    <p:sldId id="350" r:id="rId12"/>
    <p:sldId id="487" r:id="rId13"/>
    <p:sldId id="443" r:id="rId14"/>
    <p:sldId id="446" r:id="rId15"/>
    <p:sldId id="447" r:id="rId16"/>
    <p:sldId id="488" r:id="rId17"/>
    <p:sldId id="445" r:id="rId18"/>
    <p:sldId id="448" r:id="rId19"/>
    <p:sldId id="451" r:id="rId20"/>
    <p:sldId id="452" r:id="rId21"/>
    <p:sldId id="449" r:id="rId22"/>
    <p:sldId id="454" r:id="rId23"/>
    <p:sldId id="455" r:id="rId24"/>
    <p:sldId id="456" r:id="rId25"/>
    <p:sldId id="457" r:id="rId26"/>
    <p:sldId id="460" r:id="rId27"/>
    <p:sldId id="461" r:id="rId28"/>
    <p:sldId id="468" r:id="rId29"/>
    <p:sldId id="462" r:id="rId30"/>
    <p:sldId id="480" r:id="rId31"/>
    <p:sldId id="466" r:id="rId32"/>
    <p:sldId id="481" r:id="rId33"/>
    <p:sldId id="476" r:id="rId34"/>
    <p:sldId id="479" r:id="rId35"/>
    <p:sldId id="483" r:id="rId36"/>
    <p:sldId id="484" r:id="rId37"/>
    <p:sldId id="486" r:id="rId38"/>
    <p:sldId id="493" r:id="rId39"/>
    <p:sldId id="469" r:id="rId40"/>
    <p:sldId id="495" r:id="rId41"/>
    <p:sldId id="496" r:id="rId42"/>
    <p:sldId id="497" r:id="rId43"/>
    <p:sldId id="498" r:id="rId44"/>
    <p:sldId id="499" r:id="rId45"/>
    <p:sldId id="500" r:id="rId46"/>
    <p:sldId id="501" r:id="rId47"/>
    <p:sldId id="502" r:id="rId48"/>
    <p:sldId id="503" r:id="rId49"/>
    <p:sldId id="504" r:id="rId50"/>
    <p:sldId id="505" r:id="rId51"/>
    <p:sldId id="506" r:id="rId52"/>
    <p:sldId id="507" r:id="rId53"/>
    <p:sldId id="508" r:id="rId54"/>
    <p:sldId id="489" r:id="rId55"/>
    <p:sldId id="470" r:id="rId56"/>
    <p:sldId id="471" r:id="rId57"/>
    <p:sldId id="472" r:id="rId58"/>
    <p:sldId id="473" r:id="rId59"/>
    <p:sldId id="509" r:id="rId60"/>
    <p:sldId id="510" r:id="rId61"/>
    <p:sldId id="511" r:id="rId62"/>
    <p:sldId id="512" r:id="rId63"/>
    <p:sldId id="474" r:id="rId64"/>
    <p:sldId id="475" r:id="rId65"/>
    <p:sldId id="477" r:id="rId66"/>
    <p:sldId id="285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79161" autoAdjust="0"/>
  </p:normalViewPr>
  <p:slideViewPr>
    <p:cSldViewPr>
      <p:cViewPr>
        <p:scale>
          <a:sx n="70" d="100"/>
          <a:sy n="70" d="100"/>
        </p:scale>
        <p:origin x="-89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A6B17-C8D4-4695-8F16-B39AD4D50EC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2545CE-1260-4052-BF28-7141D2CCB67A}">
      <dgm:prSet custT="1"/>
      <dgm:spPr>
        <a:solidFill>
          <a:schemeClr val="accent5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baseline="0" dirty="0" smtClean="0">
              <a:solidFill>
                <a:srgbClr val="FFFF00"/>
              </a:solidFill>
              <a:latin typeface="Arial Narrow" panose="020B0606020202030204" pitchFamily="34" charset="0"/>
            </a:rPr>
            <a:t>1.Перечень формируемых компетенций</a:t>
          </a:r>
          <a:endParaRPr lang="ru-RU" sz="2000" b="1" baseline="0" dirty="0">
            <a:solidFill>
              <a:srgbClr val="FFFF00"/>
            </a:solidFill>
            <a:latin typeface="Arial Narrow" panose="020B0606020202030204" pitchFamily="34" charset="0"/>
          </a:endParaRPr>
        </a:p>
      </dgm:t>
    </dgm:pt>
    <dgm:pt modelId="{8199FE29-C139-4EA6-86D5-84A58DA98C95}" type="parTrans" cxnId="{F5C592B4-5DC1-4AF6-8E82-BB3617C865F2}">
      <dgm:prSet/>
      <dgm:spPr/>
      <dgm:t>
        <a:bodyPr/>
        <a:lstStyle/>
        <a:p>
          <a:endParaRPr lang="ru-RU"/>
        </a:p>
      </dgm:t>
    </dgm:pt>
    <dgm:pt modelId="{93056FE2-2DD1-4BA0-996A-AC955EAFA1AE}" type="sibTrans" cxnId="{F5C592B4-5DC1-4AF6-8E82-BB3617C865F2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1F85AA4C-7286-4AC5-B520-32666BA9AF3F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baseline="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rPr>
            <a:t>2.Этапы формирования компетенций</a:t>
          </a:r>
          <a:endParaRPr lang="ru-RU" sz="2000" b="1" baseline="0" dirty="0">
            <a:solidFill>
              <a:schemeClr val="accent5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E5CBBDF2-8232-46FD-9483-018AA55ADCCB}" type="parTrans" cxnId="{7A72FF34-B894-4485-BF43-B1706752DBBF}">
      <dgm:prSet/>
      <dgm:spPr/>
      <dgm:t>
        <a:bodyPr/>
        <a:lstStyle/>
        <a:p>
          <a:endParaRPr lang="ru-RU"/>
        </a:p>
      </dgm:t>
    </dgm:pt>
    <dgm:pt modelId="{4BF68CDB-6671-4690-8EE1-EFDDDD9B25A9}" type="sibTrans" cxnId="{7A72FF34-B894-4485-BF43-B1706752DBBF}">
      <dgm:prSet/>
      <dgm:spPr/>
      <dgm:t>
        <a:bodyPr/>
        <a:lstStyle/>
        <a:p>
          <a:endParaRPr lang="ru-RU"/>
        </a:p>
      </dgm:t>
    </dgm:pt>
    <dgm:pt modelId="{B09EC6B9-821E-429F-84C5-AA0E3A2A8823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baseline="0" dirty="0" smtClean="0">
              <a:solidFill>
                <a:schemeClr val="bg1"/>
              </a:solidFill>
              <a:latin typeface="Arial Narrow" panose="020B0606020202030204" pitchFamily="34" charset="0"/>
            </a:rPr>
            <a:t>3.Критерии и шкалы оценивания компетенций</a:t>
          </a:r>
          <a:endParaRPr lang="ru-RU" sz="2000" b="1" baseline="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CCE0644-C298-4565-9FB2-FD368D20F715}" type="parTrans" cxnId="{1E9FD636-328E-47C2-87BA-F64F0865FEA8}">
      <dgm:prSet/>
      <dgm:spPr/>
      <dgm:t>
        <a:bodyPr/>
        <a:lstStyle/>
        <a:p>
          <a:endParaRPr lang="ru-RU"/>
        </a:p>
      </dgm:t>
    </dgm:pt>
    <dgm:pt modelId="{91A59403-9D51-4A4A-89DC-3B72712EB5F9}" type="sibTrans" cxnId="{1E9FD636-328E-47C2-87BA-F64F0865FEA8}">
      <dgm:prSet/>
      <dgm:spPr/>
      <dgm:t>
        <a:bodyPr/>
        <a:lstStyle/>
        <a:p>
          <a:endParaRPr lang="ru-RU"/>
        </a:p>
      </dgm:t>
    </dgm:pt>
    <dgm:pt modelId="{152036E8-94C3-4EB8-9C0E-FCD70491DE0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4.Контрольные задания</a:t>
          </a:r>
          <a:endParaRPr lang="ru-RU" sz="20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EA88358-8180-4404-AA99-27CC375BB37B}" type="parTrans" cxnId="{A7FFCB86-23C7-429C-85DC-BF20ADC5D50D}">
      <dgm:prSet/>
      <dgm:spPr/>
      <dgm:t>
        <a:bodyPr/>
        <a:lstStyle/>
        <a:p>
          <a:endParaRPr lang="ru-RU"/>
        </a:p>
      </dgm:t>
    </dgm:pt>
    <dgm:pt modelId="{233CBA61-6B66-45E5-9ECC-1B283B178151}" type="sibTrans" cxnId="{A7FFCB86-23C7-429C-85DC-BF20ADC5D50D}">
      <dgm:prSet/>
      <dgm:spPr/>
      <dgm:t>
        <a:bodyPr/>
        <a:lstStyle/>
        <a:p>
          <a:endParaRPr lang="ru-RU"/>
        </a:p>
      </dgm:t>
    </dgm:pt>
    <dgm:pt modelId="{4738D0E9-C085-4B28-8848-45EAA69E9007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b="1" baseline="0" dirty="0" smtClean="0">
              <a:solidFill>
                <a:srgbClr val="990033"/>
              </a:solidFill>
              <a:latin typeface="Arial Narrow" panose="020B0606020202030204" pitchFamily="34" charset="0"/>
            </a:rPr>
            <a:t>5.Методические указания по процедуре оценивания</a:t>
          </a:r>
          <a:endParaRPr lang="ru-RU" sz="2000" b="1" baseline="0" dirty="0">
            <a:solidFill>
              <a:srgbClr val="990033"/>
            </a:solidFill>
            <a:latin typeface="Arial Narrow" panose="020B0606020202030204" pitchFamily="34" charset="0"/>
          </a:endParaRPr>
        </a:p>
      </dgm:t>
    </dgm:pt>
    <dgm:pt modelId="{1D61377F-49B2-45DF-A551-9FDADC1CC9F1}" type="parTrans" cxnId="{19618C36-F2E3-4E07-83F4-025F217B20C1}">
      <dgm:prSet/>
      <dgm:spPr/>
      <dgm:t>
        <a:bodyPr/>
        <a:lstStyle/>
        <a:p>
          <a:endParaRPr lang="ru-RU"/>
        </a:p>
      </dgm:t>
    </dgm:pt>
    <dgm:pt modelId="{982A6F0E-C9D6-4D4A-810D-3AC20103FF0E}" type="sibTrans" cxnId="{19618C36-F2E3-4E07-83F4-025F217B20C1}">
      <dgm:prSet/>
      <dgm:spPr/>
      <dgm:t>
        <a:bodyPr/>
        <a:lstStyle/>
        <a:p>
          <a:endParaRPr lang="ru-RU"/>
        </a:p>
      </dgm:t>
    </dgm:pt>
    <dgm:pt modelId="{83AF99B6-E0E4-4D38-A2AA-CB70C08E140F}" type="pres">
      <dgm:prSet presAssocID="{5D2A6B17-C8D4-4695-8F16-B39AD4D50E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89B7A-9C16-4329-9D61-E9B61F38EA89}" type="pres">
      <dgm:prSet presAssocID="{5D2A6B17-C8D4-4695-8F16-B39AD4D50EC2}" presName="cycle" presStyleCnt="0"/>
      <dgm:spPr/>
    </dgm:pt>
    <dgm:pt modelId="{8EC00EEB-A8D8-454F-8DD8-30D11287D0BF}" type="pres">
      <dgm:prSet presAssocID="{242545CE-1260-4052-BF28-7141D2CCB67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9EFC2-483A-46FA-9FCE-B2F2265825C4}" type="pres">
      <dgm:prSet presAssocID="{93056FE2-2DD1-4BA0-996A-AC955EAFA1AE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1C65DBA-D9FB-45E5-945A-5479D4E14B5C}" type="pres">
      <dgm:prSet presAssocID="{1F85AA4C-7286-4AC5-B520-32666BA9AF3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298E6-0F35-4BA5-B272-AC763710F530}" type="pres">
      <dgm:prSet presAssocID="{B09EC6B9-821E-429F-84C5-AA0E3A2A8823}" presName="nodeFollowingNodes" presStyleLbl="node1" presStyleIdx="2" presStyleCnt="5" custRadScaleRad="121392" custRadScaleInc="-2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5FD02-E94B-4CBF-8934-C96D9EF7911B}" type="pres">
      <dgm:prSet presAssocID="{152036E8-94C3-4EB8-9C0E-FCD70491DE0A}" presName="nodeFollowingNodes" presStyleLbl="node1" presStyleIdx="3" presStyleCnt="5" custRadScaleRad="117322" custRadScaleInc="18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8FD1F-BCA1-4B2A-B7E1-84957320AC38}" type="pres">
      <dgm:prSet presAssocID="{4738D0E9-C085-4B28-8848-45EAA69E900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27796-3636-45C8-8059-CD5963A0AE47}" type="presOf" srcId="{5D2A6B17-C8D4-4695-8F16-B39AD4D50EC2}" destId="{83AF99B6-E0E4-4D38-A2AA-CB70C08E140F}" srcOrd="0" destOrd="0" presId="urn:microsoft.com/office/officeart/2005/8/layout/cycle3"/>
    <dgm:cxn modelId="{A7FFCB86-23C7-429C-85DC-BF20ADC5D50D}" srcId="{5D2A6B17-C8D4-4695-8F16-B39AD4D50EC2}" destId="{152036E8-94C3-4EB8-9C0E-FCD70491DE0A}" srcOrd="3" destOrd="0" parTransId="{BEA88358-8180-4404-AA99-27CC375BB37B}" sibTransId="{233CBA61-6B66-45E5-9ECC-1B283B178151}"/>
    <dgm:cxn modelId="{E4B3D961-FD24-4417-BB8B-0A34A9827338}" type="presOf" srcId="{4738D0E9-C085-4B28-8848-45EAA69E9007}" destId="{BC28FD1F-BCA1-4B2A-B7E1-84957320AC38}" srcOrd="0" destOrd="0" presId="urn:microsoft.com/office/officeart/2005/8/layout/cycle3"/>
    <dgm:cxn modelId="{EEAC7B51-6CCF-4FC3-9C6C-B50704896120}" type="presOf" srcId="{152036E8-94C3-4EB8-9C0E-FCD70491DE0A}" destId="{D1E5FD02-E94B-4CBF-8934-C96D9EF7911B}" srcOrd="0" destOrd="0" presId="urn:microsoft.com/office/officeart/2005/8/layout/cycle3"/>
    <dgm:cxn modelId="{EE513649-1EFF-4619-87E8-44B503F4CFEF}" type="presOf" srcId="{B09EC6B9-821E-429F-84C5-AA0E3A2A8823}" destId="{841298E6-0F35-4BA5-B272-AC763710F530}" srcOrd="0" destOrd="0" presId="urn:microsoft.com/office/officeart/2005/8/layout/cycle3"/>
    <dgm:cxn modelId="{7A72FF34-B894-4485-BF43-B1706752DBBF}" srcId="{5D2A6B17-C8D4-4695-8F16-B39AD4D50EC2}" destId="{1F85AA4C-7286-4AC5-B520-32666BA9AF3F}" srcOrd="1" destOrd="0" parTransId="{E5CBBDF2-8232-46FD-9483-018AA55ADCCB}" sibTransId="{4BF68CDB-6671-4690-8EE1-EFDDDD9B25A9}"/>
    <dgm:cxn modelId="{F5C592B4-5DC1-4AF6-8E82-BB3617C865F2}" srcId="{5D2A6B17-C8D4-4695-8F16-B39AD4D50EC2}" destId="{242545CE-1260-4052-BF28-7141D2CCB67A}" srcOrd="0" destOrd="0" parTransId="{8199FE29-C139-4EA6-86D5-84A58DA98C95}" sibTransId="{93056FE2-2DD1-4BA0-996A-AC955EAFA1AE}"/>
    <dgm:cxn modelId="{1F6CE97F-F1DF-45D9-9437-7F6CE5DFCBBF}" type="presOf" srcId="{93056FE2-2DD1-4BA0-996A-AC955EAFA1AE}" destId="{4899EFC2-483A-46FA-9FCE-B2F2265825C4}" srcOrd="0" destOrd="0" presId="urn:microsoft.com/office/officeart/2005/8/layout/cycle3"/>
    <dgm:cxn modelId="{ECCA6C7C-9492-4A97-9D7A-D499B1FF5382}" type="presOf" srcId="{1F85AA4C-7286-4AC5-B520-32666BA9AF3F}" destId="{41C65DBA-D9FB-45E5-945A-5479D4E14B5C}" srcOrd="0" destOrd="0" presId="urn:microsoft.com/office/officeart/2005/8/layout/cycle3"/>
    <dgm:cxn modelId="{584EAAC6-EF56-4019-B847-FC2352D7B2E6}" type="presOf" srcId="{242545CE-1260-4052-BF28-7141D2CCB67A}" destId="{8EC00EEB-A8D8-454F-8DD8-30D11287D0BF}" srcOrd="0" destOrd="0" presId="urn:microsoft.com/office/officeart/2005/8/layout/cycle3"/>
    <dgm:cxn modelId="{1E9FD636-328E-47C2-87BA-F64F0865FEA8}" srcId="{5D2A6B17-C8D4-4695-8F16-B39AD4D50EC2}" destId="{B09EC6B9-821E-429F-84C5-AA0E3A2A8823}" srcOrd="2" destOrd="0" parTransId="{8CCE0644-C298-4565-9FB2-FD368D20F715}" sibTransId="{91A59403-9D51-4A4A-89DC-3B72712EB5F9}"/>
    <dgm:cxn modelId="{19618C36-F2E3-4E07-83F4-025F217B20C1}" srcId="{5D2A6B17-C8D4-4695-8F16-B39AD4D50EC2}" destId="{4738D0E9-C085-4B28-8848-45EAA69E9007}" srcOrd="4" destOrd="0" parTransId="{1D61377F-49B2-45DF-A551-9FDADC1CC9F1}" sibTransId="{982A6F0E-C9D6-4D4A-810D-3AC20103FF0E}"/>
    <dgm:cxn modelId="{16395730-48E1-481B-8D1E-8FAE23BA9B4B}" type="presParOf" srcId="{83AF99B6-E0E4-4D38-A2AA-CB70C08E140F}" destId="{7EC89B7A-9C16-4329-9D61-E9B61F38EA89}" srcOrd="0" destOrd="0" presId="urn:microsoft.com/office/officeart/2005/8/layout/cycle3"/>
    <dgm:cxn modelId="{133E935C-8CDE-45C9-BD07-4E357176ECBA}" type="presParOf" srcId="{7EC89B7A-9C16-4329-9D61-E9B61F38EA89}" destId="{8EC00EEB-A8D8-454F-8DD8-30D11287D0BF}" srcOrd="0" destOrd="0" presId="urn:microsoft.com/office/officeart/2005/8/layout/cycle3"/>
    <dgm:cxn modelId="{D07E944A-AF24-4FBE-BCA7-797F056E7C5F}" type="presParOf" srcId="{7EC89B7A-9C16-4329-9D61-E9B61F38EA89}" destId="{4899EFC2-483A-46FA-9FCE-B2F2265825C4}" srcOrd="1" destOrd="0" presId="urn:microsoft.com/office/officeart/2005/8/layout/cycle3"/>
    <dgm:cxn modelId="{759883A8-1C9E-43B3-AAE3-65A94CBBC594}" type="presParOf" srcId="{7EC89B7A-9C16-4329-9D61-E9B61F38EA89}" destId="{41C65DBA-D9FB-45E5-945A-5479D4E14B5C}" srcOrd="2" destOrd="0" presId="urn:microsoft.com/office/officeart/2005/8/layout/cycle3"/>
    <dgm:cxn modelId="{EEB71C85-B4D4-47E5-97E9-92D849794C3B}" type="presParOf" srcId="{7EC89B7A-9C16-4329-9D61-E9B61F38EA89}" destId="{841298E6-0F35-4BA5-B272-AC763710F530}" srcOrd="3" destOrd="0" presId="urn:microsoft.com/office/officeart/2005/8/layout/cycle3"/>
    <dgm:cxn modelId="{FF5C21C6-CAE7-4D58-BEE6-AB05C4BA4462}" type="presParOf" srcId="{7EC89B7A-9C16-4329-9D61-E9B61F38EA89}" destId="{D1E5FD02-E94B-4CBF-8934-C96D9EF7911B}" srcOrd="4" destOrd="0" presId="urn:microsoft.com/office/officeart/2005/8/layout/cycle3"/>
    <dgm:cxn modelId="{F61D1D86-A17C-43F1-B0DF-38AFD4D5B029}" type="presParOf" srcId="{7EC89B7A-9C16-4329-9D61-E9B61F38EA89}" destId="{BC28FD1F-BCA1-4B2A-B7E1-84957320AC3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9EFC2-483A-46FA-9FCE-B2F2265825C4}">
      <dsp:nvSpPr>
        <dsp:cNvPr id="0" name=""/>
        <dsp:cNvSpPr/>
      </dsp:nvSpPr>
      <dsp:spPr>
        <a:xfrm>
          <a:off x="1503159" y="-32326"/>
          <a:ext cx="5223281" cy="5223281"/>
        </a:xfrm>
        <a:prstGeom prst="circularArrow">
          <a:avLst>
            <a:gd name="adj1" fmla="val 5544"/>
            <a:gd name="adj2" fmla="val 330680"/>
            <a:gd name="adj3" fmla="val 13770872"/>
            <a:gd name="adj4" fmla="val 17389040"/>
            <a:gd name="adj5" fmla="val 5757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00EEB-A8D8-454F-8DD8-30D11287D0BF}">
      <dsp:nvSpPr>
        <dsp:cNvPr id="0" name=""/>
        <dsp:cNvSpPr/>
      </dsp:nvSpPr>
      <dsp:spPr>
        <a:xfrm>
          <a:off x="2889200" y="778"/>
          <a:ext cx="2451199" cy="1225599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FFFF00"/>
              </a:solidFill>
              <a:latin typeface="Arial Narrow" panose="020B0606020202030204" pitchFamily="34" charset="0"/>
            </a:rPr>
            <a:t>1.Перечень формируемых компетенций</a:t>
          </a:r>
          <a:endParaRPr lang="ru-RU" sz="2000" b="1" kern="1200" baseline="0" dirty="0">
            <a:solidFill>
              <a:srgbClr val="FFFF00"/>
            </a:solidFill>
            <a:latin typeface="Arial Narrow" panose="020B0606020202030204" pitchFamily="34" charset="0"/>
          </a:endParaRPr>
        </a:p>
      </dsp:txBody>
      <dsp:txXfrm>
        <a:off x="2889200" y="778"/>
        <a:ext cx="2451199" cy="1225599"/>
      </dsp:txXfrm>
    </dsp:sp>
    <dsp:sp modelId="{41C65DBA-D9FB-45E5-945A-5479D4E14B5C}">
      <dsp:nvSpPr>
        <dsp:cNvPr id="0" name=""/>
        <dsp:cNvSpPr/>
      </dsp:nvSpPr>
      <dsp:spPr>
        <a:xfrm>
          <a:off x="5007595" y="1539882"/>
          <a:ext cx="2451199" cy="122559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rPr>
            <a:t>2.Этапы формирования компетенций</a:t>
          </a:r>
          <a:endParaRPr lang="ru-RU" sz="2000" b="1" kern="1200" baseline="0" dirty="0">
            <a:solidFill>
              <a:schemeClr val="accent5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007595" y="1539882"/>
        <a:ext cx="2451199" cy="1225599"/>
      </dsp:txXfrm>
    </dsp:sp>
    <dsp:sp modelId="{841298E6-0F35-4BA5-B272-AC763710F530}">
      <dsp:nvSpPr>
        <dsp:cNvPr id="0" name=""/>
        <dsp:cNvSpPr/>
      </dsp:nvSpPr>
      <dsp:spPr>
        <a:xfrm>
          <a:off x="4918118" y="4015526"/>
          <a:ext cx="2451199" cy="122559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bg1"/>
              </a:solidFill>
              <a:latin typeface="Arial Narrow" panose="020B0606020202030204" pitchFamily="34" charset="0"/>
            </a:rPr>
            <a:t>3.Критерии и шкалы оценивания компетенций</a:t>
          </a:r>
          <a:endParaRPr lang="ru-RU" sz="2000" b="1" kern="1200" baseline="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918118" y="4015526"/>
        <a:ext cx="2451199" cy="1225599"/>
      </dsp:txXfrm>
    </dsp:sp>
    <dsp:sp modelId="{D1E5FD02-E94B-4CBF-8934-C96D9EF7911B}">
      <dsp:nvSpPr>
        <dsp:cNvPr id="0" name=""/>
        <dsp:cNvSpPr/>
      </dsp:nvSpPr>
      <dsp:spPr>
        <a:xfrm>
          <a:off x="982766" y="4015523"/>
          <a:ext cx="2451199" cy="122559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4.Контрольные задания</a:t>
          </a:r>
          <a:endParaRPr lang="ru-RU" sz="20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982766" y="4015523"/>
        <a:ext cx="2451199" cy="1225599"/>
      </dsp:txXfrm>
    </dsp:sp>
    <dsp:sp modelId="{BC28FD1F-BCA1-4B2A-B7E1-84957320AC38}">
      <dsp:nvSpPr>
        <dsp:cNvPr id="0" name=""/>
        <dsp:cNvSpPr/>
      </dsp:nvSpPr>
      <dsp:spPr>
        <a:xfrm>
          <a:off x="770805" y="1539882"/>
          <a:ext cx="2451199" cy="122559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990033"/>
              </a:solidFill>
              <a:latin typeface="Arial Narrow" panose="020B0606020202030204" pitchFamily="34" charset="0"/>
            </a:rPr>
            <a:t>5.Методические указания по процедуре оценивания</a:t>
          </a:r>
          <a:endParaRPr lang="ru-RU" sz="2000" b="1" kern="1200" baseline="0" dirty="0">
            <a:solidFill>
              <a:srgbClr val="990033"/>
            </a:solidFill>
            <a:latin typeface="Arial Narrow" panose="020B0606020202030204" pitchFamily="34" charset="0"/>
          </a:endParaRPr>
        </a:p>
      </dsp:txBody>
      <dsp:txXfrm>
        <a:off x="770805" y="1539882"/>
        <a:ext cx="2451199" cy="1225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0F8EE-A7F7-4DFF-92D6-643A3BDC68A5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E5A1D-1851-4EF8-B491-5A7976DF6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A24DD-DC77-4DCB-ACA7-C04907D65205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40CB-102D-4D23-80A7-B726FF6D0E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63756FCA-E46B-4ADD-ADF8-7F2E10D85C67}" type="slidenum">
              <a:rPr lang="ru-RU" altLang="ru-RU" smtClean="0">
                <a:latin typeface="Calibri" pitchFamily="34" charset="0"/>
              </a:rPr>
              <a:pPr defTabSz="912813"/>
              <a:t>4</a:t>
            </a:fld>
            <a:endParaRPr lang="ru-RU" altLang="ru-RU" smtClean="0">
              <a:latin typeface="Calibri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40CB-102D-4D23-80A7-B726FF6D0EE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40CB-102D-4D23-80A7-B726FF6D0EEC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40CB-102D-4D23-80A7-B726FF6D0EEC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39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41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42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40CB-102D-4D23-80A7-B726FF6D0EE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44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45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46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47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48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49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50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51</a:t>
            </a:fld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52</a:t>
            </a:fld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40CB-102D-4D23-80A7-B726FF6D0EE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54</a:t>
            </a:fld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55</a:t>
            </a:fld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56</a:t>
            </a:fld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57</a:t>
            </a:fld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58</a:t>
            </a:fld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59</a:t>
            </a:fld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60</a:t>
            </a:fld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61</a:t>
            </a:fld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62</a:t>
            </a:fld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63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64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7F9E4-DFF5-4039-AAAC-0A3B63CC3BDE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B84AC-958F-4EB9-9B4B-B36E9F825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80F87E-1CCD-4958-926A-BC68F8C2300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81D113-9875-4F8E-A3C6-16B2C26BA6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ФОРМИРОВАНИЕ ФОНДА ОЦЕНОЧНЫХ СРЕДСТВ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ОБРАЗОВАТЕЛЬНОЙ ПРОГРАММЫ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854696" cy="1752600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  </a:t>
            </a:r>
          </a:p>
          <a:p>
            <a:r>
              <a:rPr lang="ru-RU" sz="2400" dirty="0" smtClean="0"/>
              <a:t>Галина Анатольевна </a:t>
            </a:r>
            <a:r>
              <a:rPr lang="ru-RU" sz="2400" dirty="0" err="1" smtClean="0"/>
              <a:t>Грекова</a:t>
            </a:r>
            <a:endParaRPr lang="en-US" sz="2400" dirty="0" smtClean="0"/>
          </a:p>
          <a:p>
            <a:r>
              <a:rPr lang="ru-RU" sz="2400" dirty="0" smtClean="0"/>
              <a:t>Дирекция образовательных программ и проектов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28800"/>
            <a:ext cx="864063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331640" y="764704"/>
            <a:ext cx="61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ru-RU" altLang="ru-RU" sz="2800" b="1" dirty="0" smtClean="0">
                <a:solidFill>
                  <a:srgbClr val="C00000"/>
                </a:solidFill>
              </a:rPr>
              <a:t>          Структура компетенции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179388" y="6308725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0965" name="Номер слайда 5"/>
          <p:cNvSpPr txBox="1">
            <a:spLocks noGrp="1"/>
          </p:cNvSpPr>
          <p:nvPr/>
        </p:nvSpPr>
        <p:spPr bwMode="auto">
          <a:xfrm>
            <a:off x="8104188" y="617220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912813"/>
            <a:endParaRPr lang="ru-RU" altLang="ru-RU" sz="1600" b="1" dirty="0">
              <a:solidFill>
                <a:srgbClr val="1D45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277" y="2880"/>
            <a:chExt cx="9360" cy="10150"/>
          </a:xfrm>
        </p:grpSpPr>
        <p:sp>
          <p:nvSpPr>
            <p:cNvPr id="41989" name="Text Box 3"/>
            <p:cNvSpPr txBox="1">
              <a:spLocks noChangeArrowheads="1"/>
            </p:cNvSpPr>
            <p:nvPr/>
          </p:nvSpPr>
          <p:spPr bwMode="auto">
            <a:xfrm>
              <a:off x="4317" y="2880"/>
              <a:ext cx="3225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912813">
                <a:spcBef>
                  <a:spcPts val="300"/>
                </a:spcBef>
              </a:pPr>
              <a:r>
                <a:rPr lang="ru-RU" altLang="ru-RU" sz="1600" b="1" dirty="0">
                  <a:solidFill>
                    <a:srgbClr val="990033"/>
                  </a:solidFill>
                </a:rPr>
                <a:t>Модель компетенций</a:t>
              </a:r>
              <a:endParaRPr lang="ru-RU" altLang="ru-RU" sz="1600" dirty="0">
                <a:solidFill>
                  <a:srgbClr val="990033"/>
                </a:solidFill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573" y="3692"/>
              <a:ext cx="2750" cy="871"/>
              <a:chOff x="4582" y="2151"/>
              <a:chExt cx="2750" cy="871"/>
            </a:xfrm>
          </p:grpSpPr>
          <p:sp>
            <p:nvSpPr>
              <p:cNvPr id="42001" name="Text Box 5"/>
              <p:cNvSpPr txBox="1">
                <a:spLocks noChangeArrowheads="1"/>
              </p:cNvSpPr>
              <p:nvPr/>
            </p:nvSpPr>
            <p:spPr bwMode="auto">
              <a:xfrm>
                <a:off x="4783" y="2364"/>
                <a:ext cx="2354" cy="53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912813">
                  <a:spcBef>
                    <a:spcPts val="300"/>
                  </a:spcBef>
                </a:pPr>
                <a:r>
                  <a:rPr lang="ru-RU" altLang="ru-RU" sz="1200" b="1" dirty="0"/>
                  <a:t>Кластер компетенций</a:t>
                </a:r>
                <a:br>
                  <a:rPr lang="ru-RU" altLang="ru-RU" sz="1200" b="1" dirty="0"/>
                </a:br>
                <a:r>
                  <a:rPr lang="ru-RU" altLang="ru-RU" sz="1200" b="1" dirty="0"/>
                  <a:t>работа с людьми</a:t>
                </a:r>
              </a:p>
            </p:txBody>
          </p:sp>
          <p:sp>
            <p:nvSpPr>
              <p:cNvPr id="42002" name="Oval 6"/>
              <p:cNvSpPr>
                <a:spLocks noChangeArrowheads="1"/>
              </p:cNvSpPr>
              <p:nvPr/>
            </p:nvSpPr>
            <p:spPr bwMode="auto">
              <a:xfrm>
                <a:off x="4582" y="2151"/>
                <a:ext cx="2750" cy="8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2813"/>
                <a:endParaRPr lang="ru-RU" altLang="ru-RU"/>
              </a:p>
            </p:txBody>
          </p:sp>
        </p:grp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3672" y="4651"/>
              <a:ext cx="4644" cy="33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912813">
                <a:spcBef>
                  <a:spcPts val="300"/>
                </a:spcBef>
              </a:pPr>
              <a:r>
                <a:rPr lang="ru-RU" altLang="ru-RU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Компетенции с уровнями</a:t>
              </a:r>
            </a:p>
            <a:p>
              <a:pPr lvl="1" indent="0" defTabSz="912813">
                <a:spcBef>
                  <a:spcPts val="300"/>
                </a:spcBef>
                <a:buFont typeface="Wingdings" pitchFamily="2" charset="2"/>
                <a:buChar char="q"/>
              </a:pPr>
              <a:r>
                <a:rPr lang="ru-RU" altLang="ru-RU" sz="1000" b="1" dirty="0">
                  <a:solidFill>
                    <a:srgbClr val="333399"/>
                  </a:solidFill>
                </a:rPr>
                <a:t> </a:t>
              </a:r>
              <a:r>
                <a:rPr lang="ru-RU" altLang="ru-RU" sz="1200" b="1" dirty="0">
                  <a:solidFill>
                    <a:srgbClr val="002060"/>
                  </a:solidFill>
                </a:rPr>
                <a:t>Управление отношениями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Уровень 1: Строит отношения внутри группы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  Уровень 2: Строит отношения вне группы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    Уровень 3: Поддерживает внешние связи</a:t>
              </a:r>
            </a:p>
            <a:p>
              <a:pPr lvl="1" indent="0" defTabSz="912813">
                <a:spcBef>
                  <a:spcPts val="300"/>
                </a:spcBef>
                <a:buFont typeface="Wingdings" pitchFamily="2" charset="2"/>
                <a:buChar char="q"/>
              </a:pPr>
              <a:r>
                <a:rPr lang="ru-RU" altLang="ru-RU" sz="1000" b="1" dirty="0">
                  <a:solidFill>
                    <a:srgbClr val="333399"/>
                  </a:solidFill>
                </a:rPr>
                <a:t> </a:t>
              </a:r>
              <a:r>
                <a:rPr lang="ru-RU" altLang="ru-RU" sz="1200" b="1" dirty="0">
                  <a:solidFill>
                    <a:srgbClr val="002060"/>
                  </a:solidFill>
                </a:rPr>
                <a:t>Работа в команде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Уровень 1: Является членом команды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  Уровень 2: Поддерживает членов команды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    Уровень 3: Предлагает направление команде</a:t>
              </a:r>
            </a:p>
            <a:p>
              <a:pPr lvl="1" indent="0" defTabSz="912813">
                <a:buFont typeface="Wingdings" pitchFamily="2" charset="2"/>
                <a:buChar char="q"/>
              </a:pPr>
              <a:r>
                <a:rPr lang="ru-RU" altLang="ru-RU" sz="1000" b="1" dirty="0">
                  <a:solidFill>
                    <a:srgbClr val="333399"/>
                  </a:solidFill>
                </a:rPr>
                <a:t> </a:t>
              </a:r>
              <a:r>
                <a:rPr lang="ru-RU" altLang="ru-RU" sz="1200" b="1" dirty="0">
                  <a:solidFill>
                    <a:srgbClr val="002060"/>
                  </a:solidFill>
                </a:rPr>
                <a:t>Влияние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Уровень 1: Создает положительный образ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  Уровень 2: Влияет на образ мыслей других</a:t>
              </a:r>
            </a:p>
            <a:p>
              <a:pPr lvl="1" indent="0" defTabSz="912813"/>
              <a:r>
                <a:rPr lang="ru-RU" altLang="ru-RU" sz="1000" b="1" dirty="0">
                  <a:solidFill>
                    <a:srgbClr val="333399"/>
                  </a:solidFill>
                </a:rPr>
                <a:t>    Уровень 3: Изменяет мнения других</a:t>
              </a:r>
              <a:endParaRPr lang="ru-RU" altLang="ru-RU" b="1" dirty="0">
                <a:solidFill>
                  <a:srgbClr val="333399"/>
                </a:solidFill>
              </a:endParaRPr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4483" y="8062"/>
              <a:ext cx="3225" cy="7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912813">
                <a:spcBef>
                  <a:spcPts val="300"/>
                </a:spcBef>
              </a:pPr>
              <a:r>
                <a:rPr lang="ru-RU" altLang="ru-RU" sz="1200" b="1" dirty="0"/>
                <a:t>Индикаторы поведения</a:t>
              </a:r>
              <a:r>
                <a:rPr lang="ru-RU" altLang="ru-RU" sz="1200" b="1" dirty="0">
                  <a:solidFill>
                    <a:schemeClr val="hlink"/>
                  </a:solidFill>
                </a:rPr>
                <a:t/>
              </a:r>
              <a:br>
                <a:rPr lang="ru-RU" altLang="ru-RU" sz="1200" b="1" dirty="0">
                  <a:solidFill>
                    <a:schemeClr val="hlink"/>
                  </a:solidFill>
                </a:rPr>
              </a:br>
              <a:r>
                <a:rPr lang="ru-RU" altLang="ru-RU" sz="1000" b="1" dirty="0"/>
                <a:t>(для управления отношениями)</a:t>
              </a:r>
              <a:endParaRPr lang="ru-RU" altLang="ru-RU" dirty="0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1570" y="8808"/>
              <a:ext cx="2981" cy="39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lvl="1" indent="0" defTabSz="912813">
                <a:lnSpc>
                  <a:spcPct val="80000"/>
                </a:lnSpc>
                <a:spcBef>
                  <a:spcPts val="600"/>
                </a:spcBef>
              </a:pPr>
              <a:r>
                <a:rPr lang="ru-RU" altLang="ru-RU" sz="1200" b="1" dirty="0">
                  <a:solidFill>
                    <a:srgbClr val="C00000"/>
                  </a:solidFill>
                </a:rPr>
                <a:t>Уровень 1:</a:t>
              </a:r>
              <a:r>
                <a:rPr lang="ru-RU" altLang="ru-RU" sz="1200" b="1" dirty="0">
                  <a:solidFill>
                    <a:srgbClr val="333399"/>
                  </a:solidFill>
                </a:rPr>
                <a:t/>
              </a:r>
              <a:br>
                <a:rPr lang="ru-RU" altLang="ru-RU" sz="1200" b="1" dirty="0">
                  <a:solidFill>
                    <a:srgbClr val="333399"/>
                  </a:solidFill>
                </a:rPr>
              </a:br>
              <a:r>
                <a:rPr lang="ru-RU" altLang="ru-RU" sz="1200" b="1" dirty="0">
                  <a:solidFill>
                    <a:srgbClr val="333399"/>
                  </a:solidFill>
                </a:rPr>
                <a:t>Строит отношения внутри группы </a:t>
              </a: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Приспосабливает личный стиль к развитию отношений с коллегами</a:t>
              </a:r>
            </a:p>
            <a:p>
              <a:pPr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Приспосабливает форму и представление информации к потребностям аудитории</a:t>
              </a: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Устанавливает и поддерживает постоянный контакт с людьми, от которых зависит, и которые влияют на его собственную работу</a:t>
              </a: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4855" y="8808"/>
              <a:ext cx="2627" cy="39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lvl="1" indent="0" defTabSz="912813">
                <a:lnSpc>
                  <a:spcPct val="80000"/>
                </a:lnSpc>
                <a:spcBef>
                  <a:spcPts val="600"/>
                </a:spcBef>
              </a:pPr>
              <a:r>
                <a:rPr lang="ru-RU" altLang="ru-RU" sz="1200" b="1" dirty="0">
                  <a:solidFill>
                    <a:srgbClr val="C00000"/>
                  </a:solidFill>
                </a:rPr>
                <a:t>Уровень 2:</a:t>
              </a:r>
              <a:r>
                <a:rPr lang="ru-RU" altLang="ru-RU" sz="1200" b="1" dirty="0">
                  <a:solidFill>
                    <a:srgbClr val="333399"/>
                  </a:solidFill>
                </a:rPr>
                <a:t/>
              </a:r>
              <a:br>
                <a:rPr lang="ru-RU" altLang="ru-RU" sz="1200" b="1" dirty="0">
                  <a:solidFill>
                    <a:srgbClr val="333399"/>
                  </a:solidFill>
                </a:rPr>
              </a:br>
              <a:r>
                <a:rPr lang="ru-RU" altLang="ru-RU" sz="1200" b="1" dirty="0">
                  <a:solidFill>
                    <a:srgbClr val="333399"/>
                  </a:solidFill>
                </a:rPr>
                <a:t>Строит отношения вне группы </a:t>
              </a: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Осознает собственную роль в установлении внешних отношений</a:t>
              </a:r>
            </a:p>
            <a:p>
              <a:pPr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Поддерживает регулярные двухсторонние внешние связи</a:t>
              </a: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Устанавливает и поддерживает внешние контакты, которые могут быть полезными для бизнеса</a:t>
              </a:r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7766" y="8808"/>
              <a:ext cx="2627" cy="39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lvl="1" indent="0" defTabSz="912813">
                <a:lnSpc>
                  <a:spcPct val="80000"/>
                </a:lnSpc>
                <a:spcBef>
                  <a:spcPts val="600"/>
                </a:spcBef>
              </a:pPr>
              <a:r>
                <a:rPr lang="ru-RU" altLang="ru-RU" sz="1200" b="1" dirty="0">
                  <a:solidFill>
                    <a:srgbClr val="C00000"/>
                  </a:solidFill>
                </a:rPr>
                <a:t>Уровень 3:</a:t>
              </a:r>
              <a:r>
                <a:rPr lang="ru-RU" altLang="ru-RU" sz="1200" b="1" dirty="0">
                  <a:solidFill>
                    <a:srgbClr val="333399"/>
                  </a:solidFill>
                </a:rPr>
                <a:t/>
              </a:r>
              <a:br>
                <a:rPr lang="ru-RU" altLang="ru-RU" sz="1200" b="1" dirty="0">
                  <a:solidFill>
                    <a:srgbClr val="333399"/>
                  </a:solidFill>
                </a:rPr>
              </a:br>
              <a:r>
                <a:rPr lang="ru-RU" altLang="ru-RU" sz="1200" b="1" dirty="0" smtClean="0">
                  <a:solidFill>
                    <a:srgbClr val="333399"/>
                  </a:solidFill>
                </a:rPr>
                <a:t>Поддерживает внешние связи </a:t>
              </a:r>
              <a:endParaRPr lang="ru-RU" altLang="ru-RU" sz="1200" b="1" dirty="0">
                <a:solidFill>
                  <a:srgbClr val="333399"/>
                </a:solidFill>
              </a:endParaRP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Учитывает различные культурные стили и ценности во внешних отношениях</a:t>
              </a: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Активно управляет внешними контактами в </a:t>
              </a:r>
              <a:r>
                <a:rPr lang="ru-RU" altLang="ru-RU" sz="1200" dirty="0" err="1">
                  <a:solidFill>
                    <a:srgbClr val="333399"/>
                  </a:solidFill>
                </a:rPr>
                <a:t>бизнес-сити</a:t>
              </a:r>
              <a:endParaRPr lang="ru-RU" altLang="ru-RU" sz="1200" dirty="0">
                <a:solidFill>
                  <a:srgbClr val="333399"/>
                </a:solidFill>
              </a:endParaRPr>
            </a:p>
            <a:p>
              <a:pPr lvl="2" indent="0" defTabSz="912813">
                <a:lnSpc>
                  <a:spcPct val="80000"/>
                </a:lnSpc>
                <a:spcBef>
                  <a:spcPts val="600"/>
                </a:spcBef>
                <a:buFont typeface="Wingdings" pitchFamily="2" charset="2"/>
                <a:buChar char="q"/>
              </a:pPr>
              <a:r>
                <a:rPr lang="ru-RU" altLang="ru-RU" sz="1200" dirty="0">
                  <a:solidFill>
                    <a:srgbClr val="333399"/>
                  </a:solidFill>
                </a:rPr>
                <a:t>Организует и использует любые события для развития внешних связей</a:t>
              </a:r>
            </a:p>
          </p:txBody>
        </p:sp>
        <p:sp>
          <p:nvSpPr>
            <p:cNvPr id="41996" name="AutoShape 12"/>
            <p:cNvSpPr>
              <a:spLocks noChangeArrowheads="1"/>
            </p:cNvSpPr>
            <p:nvPr/>
          </p:nvSpPr>
          <p:spPr bwMode="auto">
            <a:xfrm>
              <a:off x="3672" y="4651"/>
              <a:ext cx="4624" cy="341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altLang="ru-RU"/>
            </a:p>
          </p:txBody>
        </p:sp>
        <p:sp>
          <p:nvSpPr>
            <p:cNvPr id="41997" name="AutoShape 13"/>
            <p:cNvSpPr>
              <a:spLocks noChangeArrowheads="1"/>
            </p:cNvSpPr>
            <p:nvPr/>
          </p:nvSpPr>
          <p:spPr bwMode="auto">
            <a:xfrm>
              <a:off x="1534" y="8808"/>
              <a:ext cx="3002" cy="422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altLang="ru-RU"/>
            </a:p>
          </p:txBody>
        </p:sp>
        <p:sp>
          <p:nvSpPr>
            <p:cNvPr id="41998" name="AutoShape 14"/>
            <p:cNvSpPr>
              <a:spLocks noChangeArrowheads="1"/>
            </p:cNvSpPr>
            <p:nvPr/>
          </p:nvSpPr>
          <p:spPr bwMode="auto">
            <a:xfrm>
              <a:off x="4818" y="8808"/>
              <a:ext cx="2698" cy="422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altLang="ru-RU"/>
            </a:p>
          </p:txBody>
        </p:sp>
        <p:sp>
          <p:nvSpPr>
            <p:cNvPr id="41999" name="AutoShape 15"/>
            <p:cNvSpPr>
              <a:spLocks noChangeArrowheads="1"/>
            </p:cNvSpPr>
            <p:nvPr/>
          </p:nvSpPr>
          <p:spPr bwMode="auto">
            <a:xfrm>
              <a:off x="7729" y="8808"/>
              <a:ext cx="2698" cy="422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912813"/>
              <a:endParaRPr lang="ru-RU" altLang="ru-RU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1277" y="2880"/>
              <a:ext cx="9360" cy="101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altLang="ru-RU"/>
            </a:p>
          </p:txBody>
        </p:sp>
      </p:grpSp>
      <p:sp>
        <p:nvSpPr>
          <p:cNvPr id="4" name="Дата 3"/>
          <p:cNvSpPr txBox="1">
            <a:spLocks noGrp="1"/>
          </p:cNvSpPr>
          <p:nvPr/>
        </p:nvSpPr>
        <p:spPr>
          <a:xfrm>
            <a:off x="179388" y="6308725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1988" name="Номер слайда 5"/>
          <p:cNvSpPr txBox="1">
            <a:spLocks noGrp="1"/>
          </p:cNvSpPr>
          <p:nvPr/>
        </p:nvSpPr>
        <p:spPr bwMode="auto">
          <a:xfrm>
            <a:off x="8104188" y="617220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912813"/>
            <a:endParaRPr lang="ru-RU" altLang="ru-RU" sz="1600" b="1" dirty="0">
              <a:solidFill>
                <a:srgbClr val="1D45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80120"/>
          </a:xfrm>
        </p:spPr>
        <p:txBody>
          <a:bodyPr>
            <a:normAutofit/>
          </a:bodyPr>
          <a:lstStyle/>
          <a:p>
            <a:pPr algn="ctr" defTabSz="912813">
              <a:lnSpc>
                <a:spcPct val="90000"/>
              </a:lnSpc>
              <a:spcBef>
                <a:spcPct val="30000"/>
              </a:spcBef>
            </a:pPr>
            <a:r>
              <a:rPr lang="ru-RU" alt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ДЕСКРИПТОРЫ УРОВНЕЙ ОСВОЕНИЯ КОМПЕТЕНЦИЙ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 defTabSz="912813">
              <a:lnSpc>
                <a:spcPct val="80000"/>
              </a:lnSpc>
              <a:spcBef>
                <a:spcPct val="30000"/>
              </a:spcBef>
            </a:pPr>
            <a:r>
              <a:rPr lang="ru-RU" altLang="ru-RU" sz="3200" dirty="0" smtClean="0">
                <a:solidFill>
                  <a:srgbClr val="002060"/>
                </a:solidFill>
                <a:cs typeface="Arial" pitchFamily="34" charset="0"/>
              </a:rPr>
              <a:t>Формальное описание компетенций дается при помощи дескрипторов (англ. </a:t>
            </a:r>
            <a:r>
              <a:rPr lang="ru-RU" altLang="ru-RU" sz="3200" b="1" i="1" dirty="0" err="1" smtClean="0">
                <a:solidFill>
                  <a:srgbClr val="002060"/>
                </a:solidFill>
                <a:cs typeface="Arial" pitchFamily="34" charset="0"/>
              </a:rPr>
              <a:t>Descriptor</a:t>
            </a:r>
            <a:r>
              <a:rPr lang="ru-RU" altLang="ru-RU" sz="3200" dirty="0" smtClean="0">
                <a:solidFill>
                  <a:srgbClr val="002060"/>
                </a:solidFill>
                <a:cs typeface="Arial" pitchFamily="34" charset="0"/>
              </a:rPr>
              <a:t> — дословно описатель, описательный элемент). </a:t>
            </a:r>
          </a:p>
          <a:p>
            <a:pPr defTabSz="912813">
              <a:lnSpc>
                <a:spcPct val="80000"/>
              </a:lnSpc>
              <a:spcBef>
                <a:spcPct val="30000"/>
              </a:spcBef>
            </a:pPr>
            <a:r>
              <a:rPr lang="ru-RU" altLang="ru-RU" sz="3200" dirty="0" smtClean="0">
                <a:solidFill>
                  <a:srgbClr val="002060"/>
                </a:solidFill>
                <a:cs typeface="Arial" pitchFamily="34" charset="0"/>
              </a:rPr>
              <a:t>Дескриптор  определяет количество уровней (этапов формирования) компетенций и общие требования к знаниям, умениям и навыкам на различных стадиях обучения.  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7200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Дескрипторы уровней освоения компетенции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702287"/>
          <a:ext cx="8229600" cy="453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989240"/>
              </a:tblGrid>
              <a:tr h="7345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Уровни освоения компетенции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Отличительные признаки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Пороговый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Воспроизводит термины, основные понятия, знает методы, процедуры, свойства, приводит факты,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идентифицирует, дает обзорное описание …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2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Повышенный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Выявляет взаимосвязи, классифицирует, упорядочивает, интерпретирует,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 планирует,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применяет законы, реализует, использует …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Высокий 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Анализирует, диагностирует, 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оценивает, прогнозирует, конструирует …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Group 2"/>
          <p:cNvGraphicFramePr>
            <a:graphicFrameLocks noGrp="1"/>
          </p:cNvGraphicFramePr>
          <p:nvPr/>
        </p:nvGraphicFramePr>
        <p:xfrm>
          <a:off x="0" y="476668"/>
          <a:ext cx="8786813" cy="6603492"/>
        </p:xfrm>
        <a:graphic>
          <a:graphicData uri="http://schemas.openxmlformats.org/drawingml/2006/table">
            <a:tbl>
              <a:tblPr/>
              <a:tblGrid>
                <a:gridCol w="2556917"/>
                <a:gridCol w="2160240"/>
                <a:gridCol w="4069656"/>
              </a:tblGrid>
              <a:tr h="535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Уровни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сформированности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компетенции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Планируемые результаты обучения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7532" marR="75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Основные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признаки уровня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7532" marR="75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72">
                <a:tc rowSpan="1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Пороговый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уровень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(как обязательный для всех студентов-выпускников вуза по завершении освоения ОП ВО)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Знает основы математических дисциплин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дает определения основных понятий 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воспроизводит основные математические факты, идеи 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распознает математические объекты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понимает связи между различными математическими понятиями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имеет представление о математических структурах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имеет представление об основных математических методах (аксиоматический, метод математического моделирования)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Умеет доказывать математические утверждения 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применяет основные методы доказательства утверждений (от противного, математической индукции и др.)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умеет корректно выражать 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аргументированно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обосновывать положения предметной области знания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демонстрирует доказательства теорем и объясняет их ход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Умеет решать математические задачи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знает основные методы решения типовых задач и умеет их применять на практике 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аргументирует выбор метода решения задачи; составляет план решения задачи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графически иллюстрирует задачу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оценивает достоверность полученного решения задачи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011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Владеет профессиональным языком предметной области знания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владеет терминологией предметной области знания 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способен корректно представить знания в математической форме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владеет разными способами представления математической информации (аналитическим, графическим, символическим, словесным и др.)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интерпретирует знания предметной области</a:t>
                      </a:r>
                    </a:p>
                  </a:txBody>
                  <a:tcPr marL="7532" marR="75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9" name="Rectangle 1"/>
          <p:cNvSpPr>
            <a:spLocks noChangeArrowheads="1"/>
          </p:cNvSpPr>
          <p:nvPr/>
        </p:nvSpPr>
        <p:spPr bwMode="auto">
          <a:xfrm>
            <a:off x="2051720" y="96558"/>
            <a:ext cx="60213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ru-RU" sz="1400" b="1" dirty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Планируемые уровни </a:t>
            </a:r>
            <a:r>
              <a:rPr lang="ru-RU" altLang="ru-RU" sz="1400" b="1" dirty="0" err="1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lang="ru-RU" altLang="ru-RU" sz="1400" b="1" dirty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компетенции </a:t>
            </a:r>
            <a:endParaRPr lang="ru-RU" altLang="ru-RU" sz="2400" dirty="0">
              <a:solidFill>
                <a:srgbClr val="C0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214313"/>
          <a:ext cx="8715375" cy="6500813"/>
        </p:xfrm>
        <a:graphic>
          <a:graphicData uri="http://schemas.openxmlformats.org/drawingml/2006/table">
            <a:tbl>
              <a:tblPr/>
              <a:tblGrid>
                <a:gridCol w="1621943"/>
                <a:gridCol w="2088217"/>
                <a:gridCol w="5005215"/>
              </a:tblGrid>
              <a:tr h="512063">
                <a:tc rowSpan="15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b="1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b="1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b="1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b="1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b="1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b="1" dirty="0" smtClean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Повышенный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b="1" dirty="0" smtClean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</a:t>
                      </a:r>
                      <a:endParaRPr lang="ru-RU" sz="1400" dirty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 smtClean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Знает </a:t>
                      </a: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основы математических дисциплин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понимает широту и ограниченность применения математики к исследованию процессов и явлений в природе и обществе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устанавливает связи между математическими идеями, теориями, дисциплинами и т.д.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оценивает математическую корректность различной информации  в СМИ, научно-популярной литературе и др.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dirty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Умеет доказывать математические утверждения 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понимает границы использования математических методов 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выделяет главные смысловые аспекты в доказательстве 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распознает ошибки в рассуждениях 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понимает различие требований, предъявляемых к доказательствам в математике, естественных, социально-экономических и гуманитарных науках, на практике 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 smtClean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Умеет </a:t>
                      </a: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решать математические задачи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применяет методы решения задач в незнакомых ситуациях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разрабатывает математические модели реальных процессов и ситуаций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оценивает различные методы решения задачи и выбирает оптимальный метод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применяет компьютерные математические программы при решении задач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endParaRPr lang="ru-RU" sz="1400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 smtClean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Владеет </a:t>
                      </a: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профессиональным языком </a:t>
                      </a:r>
                      <a:endParaRPr lang="ru-RU" sz="1400" dirty="0" smtClean="0">
                        <a:solidFill>
                          <a:srgbClr val="3333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400" dirty="0" smtClean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предметной </a:t>
                      </a: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области знания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корректно переводит информацию с одного математического языка на другой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критически осмысливает полученные знания 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способен проявить математическую компетентность в различных ситуациях (работа в междисциплинарной команде)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способен передавать результат проведенных исследований в виде конкретных рекомендаций в терминах предметной области знания</a:t>
                      </a:r>
                    </a:p>
                  </a:txBody>
                  <a:tcPr marL="7532" marR="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6864" cy="1368152"/>
          </a:xfrm>
        </p:spPr>
        <p:txBody>
          <a:bodyPr>
            <a:normAutofit/>
          </a:bodyPr>
          <a:lstStyle/>
          <a:p>
            <a:pPr algn="just" defTabSz="912813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+mn-lt"/>
                <a:cs typeface="Arial" charset="0"/>
              </a:rPr>
              <a:t>ОЦЕНКА КОМПЕТЕНЦИЙ </a:t>
            </a:r>
            <a:r>
              <a:rPr lang="ru-RU" altLang="ru-RU" sz="2800" b="1" i="1" u="sng" dirty="0" smtClean="0">
                <a:solidFill>
                  <a:srgbClr val="002060"/>
                </a:solidFill>
                <a:latin typeface="+mn-lt"/>
                <a:cs typeface="Arial" charset="0"/>
              </a:rPr>
              <a:t>очень сложная</a:t>
            </a: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cs typeface="Arial" charset="0"/>
              </a:rPr>
              <a:t>  задача  как  в  теоретическом, так  и  практическом  плане </a:t>
            </a:r>
            <a:endParaRPr lang="ru-RU" altLang="ru-RU" sz="28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   Основная трудность связана с тем, что компетенции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A50021"/>
                </a:solidFill>
                <a:cs typeface="Arial" charset="0"/>
              </a:rPr>
              <a:t>формируются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и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A50021"/>
                </a:solidFill>
                <a:cs typeface="Arial" charset="0"/>
              </a:rPr>
              <a:t>проявляются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только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A50021"/>
                </a:solidFill>
                <a:cs typeface="Arial" charset="0"/>
              </a:rPr>
              <a:t>в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A50021"/>
                </a:solidFill>
                <a:cs typeface="Arial" charset="0"/>
              </a:rPr>
              <a:t>деятельности обучающихся </a:t>
            </a: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, а следовательно при </a:t>
            </a:r>
            <a:r>
              <a:rPr lang="ru-RU" altLang="ru-RU" sz="2800" b="1" dirty="0" err="1" smtClean="0">
                <a:solidFill>
                  <a:srgbClr val="002060"/>
                </a:solidFill>
                <a:cs typeface="Arial" charset="0"/>
              </a:rPr>
              <a:t>компетентностном</a:t>
            </a: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 обучении и оценивании эту деятельность необходимо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i="1" u="sng" dirty="0" smtClean="0">
                <a:solidFill>
                  <a:srgbClr val="A50021"/>
                </a:solidFill>
                <a:cs typeface="Arial" charset="0"/>
              </a:rPr>
              <a:t>планировать</a:t>
            </a:r>
            <a:r>
              <a:rPr lang="ru-RU" altLang="ru-RU" sz="2800" b="1" dirty="0" smtClean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и </a:t>
            </a:r>
            <a:r>
              <a:rPr lang="ru-RU" altLang="ru-RU" sz="2800" b="1" i="1" u="sng" dirty="0" smtClean="0">
                <a:solidFill>
                  <a:srgbClr val="A50021"/>
                </a:solidFill>
                <a:cs typeface="Arial" charset="0"/>
              </a:rPr>
              <a:t>организовывать, </a:t>
            </a:r>
            <a:r>
              <a:rPr lang="ru-RU" altLang="ru-RU" sz="2800" b="1" dirty="0" smtClean="0">
                <a:solidFill>
                  <a:srgbClr val="002060"/>
                </a:solidFill>
                <a:cs typeface="Arial" charset="0"/>
              </a:rPr>
              <a:t>обеспечивать высокую</a:t>
            </a:r>
            <a:r>
              <a:rPr lang="ru-RU" altLang="ru-RU" sz="2800" b="1" i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ru-RU" altLang="ru-RU" sz="2800" b="1" i="1" u="sng" dirty="0" smtClean="0">
                <a:solidFill>
                  <a:srgbClr val="002060"/>
                </a:solidFill>
                <a:cs typeface="Arial" charset="0"/>
              </a:rPr>
              <a:t>мотивацию</a:t>
            </a:r>
            <a:r>
              <a:rPr lang="ru-RU" altLang="ru-RU" sz="2800" b="1" i="1" dirty="0" smtClean="0">
                <a:solidFill>
                  <a:srgbClr val="002060"/>
                </a:solidFill>
                <a:cs typeface="Arial" charset="0"/>
              </a:rPr>
              <a:t> при оценивании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Дата 3"/>
          <p:cNvSpPr txBox="1">
            <a:spLocks noGrp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2813"/>
            <a:endParaRPr lang="ru-RU" altLang="ru-RU" sz="1200">
              <a:cs typeface="Arial" charset="0"/>
            </a:endParaRP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250825" y="1628800"/>
            <a:ext cx="889317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defTabSz="912813">
              <a:lnSpc>
                <a:spcPct val="80000"/>
              </a:lnSpc>
              <a:spcBef>
                <a:spcPct val="50000"/>
              </a:spcBef>
              <a:buClr>
                <a:srgbClr val="A50021"/>
              </a:buClr>
              <a:buSzPct val="115000"/>
              <a:buFont typeface="Wingdings" pitchFamily="2" charset="2"/>
              <a:buChar char="Ø"/>
            </a:pPr>
            <a:r>
              <a:rPr lang="ru-RU" altLang="ru-RU" sz="3200" b="1" dirty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  </a:t>
            </a:r>
            <a:r>
              <a:rPr lang="ru-RU" altLang="ru-RU" sz="3200" b="1" dirty="0">
                <a:solidFill>
                  <a:srgbClr val="A50021"/>
                </a:solidFill>
                <a:cs typeface="Arial" charset="0"/>
              </a:rPr>
              <a:t>описать</a:t>
            </a:r>
            <a:r>
              <a:rPr lang="ru-RU" altLang="ru-RU" sz="3200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cs typeface="Arial" charset="0"/>
              </a:rPr>
              <a:t>результаты </a:t>
            </a:r>
            <a:r>
              <a:rPr lang="ru-RU" altLang="ru-RU" sz="3200" b="1" dirty="0">
                <a:solidFill>
                  <a:srgbClr val="002060"/>
                </a:solidFill>
                <a:cs typeface="Arial" charset="0"/>
              </a:rPr>
              <a:t>(дескрипторы) </a:t>
            </a:r>
            <a:r>
              <a:rPr lang="ru-RU" altLang="ru-RU" sz="3200" dirty="0">
                <a:solidFill>
                  <a:srgbClr val="002060"/>
                </a:solidFill>
                <a:cs typeface="Arial" charset="0"/>
              </a:rPr>
              <a:t>в простых и однозначных терминах, чтобы они были понятны обучающимся, преподавателям</a:t>
            </a:r>
            <a:r>
              <a:rPr lang="ru-RU" altLang="ru-RU" sz="3200" dirty="0" smtClean="0">
                <a:solidFill>
                  <a:srgbClr val="002060"/>
                </a:solidFill>
                <a:cs typeface="Arial" charset="0"/>
              </a:rPr>
              <a:t>, </a:t>
            </a:r>
            <a:r>
              <a:rPr lang="ru-RU" altLang="ru-RU" sz="3200" dirty="0">
                <a:solidFill>
                  <a:srgbClr val="002060"/>
                </a:solidFill>
                <a:cs typeface="Arial" charset="0"/>
              </a:rPr>
              <a:t>работодателям и внешним экспертам</a:t>
            </a:r>
          </a:p>
          <a:p>
            <a:pPr marL="341313" indent="-341313" defTabSz="912813">
              <a:lnSpc>
                <a:spcPct val="80000"/>
              </a:lnSpc>
              <a:spcBef>
                <a:spcPct val="50000"/>
              </a:spcBef>
              <a:buClr>
                <a:srgbClr val="A50021"/>
              </a:buClr>
              <a:buSzPct val="115000"/>
              <a:buFont typeface="Wingdings" pitchFamily="2" charset="2"/>
              <a:buChar char="Ø"/>
            </a:pPr>
            <a:r>
              <a:rPr lang="ru-RU" altLang="ru-RU" sz="3200" b="1" dirty="0">
                <a:solidFill>
                  <a:srgbClr val="A50021"/>
                </a:solidFill>
                <a:cs typeface="Arial" charset="0"/>
              </a:rPr>
              <a:t>  оценить</a:t>
            </a:r>
            <a:r>
              <a:rPr lang="ru-RU" altLang="ru-RU" sz="3200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3200" b="1" dirty="0">
                <a:solidFill>
                  <a:srgbClr val="002060"/>
                </a:solidFill>
                <a:cs typeface="Arial" charset="0"/>
              </a:rPr>
              <a:t>реально ли</a:t>
            </a:r>
            <a:r>
              <a:rPr lang="ru-RU" altLang="ru-RU" sz="3200" dirty="0">
                <a:solidFill>
                  <a:srgbClr val="002060"/>
                </a:solidFill>
                <a:cs typeface="Arial" charset="0"/>
              </a:rPr>
              <a:t> достичь  </a:t>
            </a:r>
            <a:r>
              <a:rPr lang="ru-RU" altLang="ru-RU" sz="3200" dirty="0" smtClean="0">
                <a:solidFill>
                  <a:srgbClr val="002060"/>
                </a:solidFill>
                <a:cs typeface="Arial" charset="0"/>
              </a:rPr>
              <a:t>результатов </a:t>
            </a:r>
            <a:r>
              <a:rPr lang="ru-RU" altLang="ru-RU" sz="3200" dirty="0">
                <a:solidFill>
                  <a:srgbClr val="002060"/>
                </a:solidFill>
                <a:cs typeface="Arial" charset="0"/>
              </a:rPr>
              <a:t>образования имеющимися ресурсами и в пределах отведенного времени</a:t>
            </a:r>
          </a:p>
          <a:p>
            <a:pPr marL="341313" indent="-341313" defTabSz="912813">
              <a:lnSpc>
                <a:spcPct val="80000"/>
              </a:lnSpc>
              <a:spcBef>
                <a:spcPct val="50000"/>
              </a:spcBef>
              <a:buClr>
                <a:srgbClr val="A50021"/>
              </a:buClr>
              <a:buSzPct val="115000"/>
              <a:buFont typeface="Wingdings" pitchFamily="2" charset="2"/>
              <a:buChar char="Ø"/>
            </a:pPr>
            <a:r>
              <a:rPr lang="ru-RU" altLang="ru-RU" sz="3200" dirty="0">
                <a:solidFill>
                  <a:srgbClr val="333399"/>
                </a:solidFill>
                <a:cs typeface="Arial" charset="0"/>
              </a:rPr>
              <a:t>  </a:t>
            </a:r>
            <a:r>
              <a:rPr lang="ru-RU" altLang="ru-RU" sz="3200" b="1" dirty="0">
                <a:solidFill>
                  <a:srgbClr val="A50021"/>
                </a:solidFill>
                <a:cs typeface="Arial" charset="0"/>
              </a:rPr>
              <a:t>предоставить</a:t>
            </a:r>
            <a:r>
              <a:rPr lang="ru-RU" altLang="ru-RU" sz="3200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cs typeface="Arial" charset="0"/>
              </a:rPr>
              <a:t>возможности оценивания компетенции по дескрипторам на основе </a:t>
            </a:r>
            <a:r>
              <a:rPr lang="ru-RU" altLang="ru-RU" sz="3200" b="1" dirty="0">
                <a:solidFill>
                  <a:srgbClr val="002060"/>
                </a:solidFill>
                <a:cs typeface="Arial" charset="0"/>
              </a:rPr>
              <a:t>деятельности обучающихся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042988" y="476672"/>
            <a:ext cx="64959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ru-RU" altLang="ru-RU" sz="3200" b="1" i="1" u="sng" dirty="0">
                <a:solidFill>
                  <a:srgbClr val="002060"/>
                </a:solidFill>
                <a:cs typeface="Arial" charset="0"/>
              </a:rPr>
              <a:t>Для оценивания компетенций </a:t>
            </a:r>
          </a:p>
          <a:p>
            <a:pPr defTabSz="912813"/>
            <a:r>
              <a:rPr lang="ru-RU" altLang="ru-RU" sz="3200" b="1" i="1" u="sng" dirty="0">
                <a:solidFill>
                  <a:srgbClr val="002060"/>
                </a:solidFill>
                <a:cs typeface="Arial" charset="0"/>
              </a:rPr>
              <a:t>необходимо: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404664"/>
            <a:ext cx="8661648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ПРОБЛЕМА ИЗМЕРИМОСТИ КОМПЕТЕНЦИЙ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Измеримость </a:t>
            </a:r>
            <a:r>
              <a:rPr lang="ru-RU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 компетенций как предмета контроля результатов освоения ОП составляет на сегодняшний день наивысшую трудность, как в теоретическом, так и в практическом плане.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Общепризнанные методы измерения компетенций в системе образования  сегодня отсутствуют.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Задачу оценивания компетенций в условиях реализации ФГОС необходимо решать, прежде всего, создавая  </a:t>
            </a:r>
            <a:r>
              <a:rPr lang="ru-RU" sz="28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фонды оценочных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971600" y="1700808"/>
            <a:ext cx="7237413" cy="4895974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spcBef>
                <a:spcPct val="30000"/>
              </a:spcBef>
            </a:pPr>
            <a:r>
              <a:rPr lang="ru-RU" altLang="ja-JP" sz="2800" b="1" dirty="0" smtClean="0">
                <a:solidFill>
                  <a:srgbClr val="002060"/>
                </a:solidFill>
                <a:cs typeface="Arial" pitchFamily="34" charset="0"/>
              </a:rPr>
              <a:t>       </a:t>
            </a: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Под </a:t>
            </a:r>
            <a:r>
              <a:rPr lang="ru-RU" altLang="ja-JP" sz="2400" b="1" i="1" u="sng" dirty="0" smtClean="0">
                <a:solidFill>
                  <a:srgbClr val="C00000"/>
                </a:solidFill>
                <a:cs typeface="Arial" pitchFamily="34" charset="0"/>
              </a:rPr>
              <a:t>фондом оценочных средств</a:t>
            </a:r>
            <a:r>
              <a:rPr lang="ru-RU" altLang="ja-JP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понимают </a:t>
            </a:r>
            <a:r>
              <a:rPr lang="ru-RU" altLang="ja-JP" sz="2400" b="1" i="1" u="sng" dirty="0">
                <a:solidFill>
                  <a:srgbClr val="002060"/>
                </a:solidFill>
                <a:cs typeface="Arial" pitchFamily="34" charset="0"/>
              </a:rPr>
              <a:t>комплекты методических </a:t>
            </a:r>
            <a:r>
              <a:rPr lang="ru-RU" altLang="ja-JP" sz="2400" b="1" i="1" u="sng" dirty="0" smtClean="0">
                <a:solidFill>
                  <a:srgbClr val="002060"/>
                </a:solidFill>
                <a:cs typeface="Arial" pitchFamily="34" charset="0"/>
              </a:rPr>
              <a:t>и </a:t>
            </a:r>
          </a:p>
          <a:p>
            <a:pPr>
              <a:spcBef>
                <a:spcPct val="30000"/>
              </a:spcBef>
            </a:pPr>
            <a:r>
              <a:rPr lang="ru-RU" altLang="ja-JP" sz="2400" b="1" i="1" u="sng" dirty="0" smtClean="0">
                <a:solidFill>
                  <a:srgbClr val="002060"/>
                </a:solidFill>
                <a:cs typeface="Arial" pitchFamily="34" charset="0"/>
              </a:rPr>
              <a:t>контрольно-измерительных материалов, 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предназначенных для оценивания уровня 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err="1" smtClean="0">
                <a:solidFill>
                  <a:srgbClr val="002060"/>
                </a:solidFill>
                <a:cs typeface="Arial" pitchFamily="34" charset="0"/>
              </a:rPr>
              <a:t>сформированности</a:t>
            </a: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 компетенций 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обучающихся на разных стадиях обучения,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 определения соответствия (или 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несоответствия) уровня подготовки 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обучающихся и выпускников  требованиям</a:t>
            </a:r>
          </a:p>
          <a:p>
            <a:pPr>
              <a:spcBef>
                <a:spcPct val="30000"/>
              </a:spcBef>
            </a:pP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 ФГОС</a:t>
            </a:r>
            <a:r>
              <a:rPr lang="en-US" altLang="ja-JP" sz="2400" b="1" dirty="0" smtClean="0">
                <a:solidFill>
                  <a:srgbClr val="002060"/>
                </a:solidFill>
                <a:cs typeface="Arial" pitchFamily="34" charset="0"/>
              </a:rPr>
              <a:t>/</a:t>
            </a:r>
            <a:r>
              <a:rPr lang="ru-RU" altLang="ja-JP" sz="2400" b="1" dirty="0" smtClean="0">
                <a:solidFill>
                  <a:srgbClr val="002060"/>
                </a:solidFill>
                <a:cs typeface="Arial" pitchFamily="34" charset="0"/>
              </a:rPr>
              <a:t>ОС Университета и ОП ВО </a:t>
            </a:r>
          </a:p>
          <a:p>
            <a:pPr>
              <a:spcBef>
                <a:spcPct val="30000"/>
              </a:spcBef>
            </a:pPr>
            <a:endParaRPr lang="ru-RU" altLang="ja-JP" sz="2400" b="1" i="1" u="sng" dirty="0" smtClean="0">
              <a:solidFill>
                <a:srgbClr val="CC0000"/>
              </a:solidFill>
              <a:latin typeface="Tahoma" pitchFamily="34" charset="0"/>
              <a:cs typeface="Arial" pitchFamily="34" charset="0"/>
            </a:endParaRPr>
          </a:p>
          <a:p>
            <a:pPr>
              <a:spcBef>
                <a:spcPct val="30000"/>
              </a:spcBef>
            </a:pPr>
            <a:r>
              <a:rPr lang="ru-RU" altLang="ja-JP" sz="2400" b="1" i="1" u="sng" dirty="0" smtClean="0">
                <a:solidFill>
                  <a:srgbClr val="CC0000"/>
                </a:solidFill>
                <a:latin typeface="Tahoma" pitchFamily="34" charset="0"/>
                <a:cs typeface="Arial" pitchFamily="34" charset="0"/>
              </a:rPr>
              <a:t> </a:t>
            </a:r>
            <a:endParaRPr lang="ru-RU" altLang="ja-JP" sz="2400" b="1" i="1" u="sng" dirty="0">
              <a:solidFill>
                <a:srgbClr val="CC00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1979613" y="260350"/>
            <a:ext cx="5113337" cy="1439863"/>
          </a:xfrm>
          <a:prstGeom prst="downArrowCallout">
            <a:avLst>
              <a:gd name="adj1" fmla="val 88782"/>
              <a:gd name="adj2" fmla="val 88782"/>
              <a:gd name="adj3" fmla="val 16667"/>
              <a:gd name="adj4" fmla="val 6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5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ФОС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solidFill>
                <a:srgbClr val="3333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  <a:latin typeface="Arial" charset="0"/>
            </a:endParaRPr>
          </a:p>
        </p:txBody>
      </p:sp>
      <p:sp>
        <p:nvSpPr>
          <p:cNvPr id="18437" name="Номер слайда 5"/>
          <p:cNvSpPr txBox="1">
            <a:spLocks noGrp="1"/>
          </p:cNvSpPr>
          <p:nvPr/>
        </p:nvSpPr>
        <p:spPr bwMode="auto">
          <a:xfrm>
            <a:off x="6804025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endParaRPr lang="ru-RU" altLang="ru-RU" sz="2000" dirty="0">
              <a:solidFill>
                <a:srgbClr val="000066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Образовательная программа определяет</a:t>
            </a:r>
            <a:r>
              <a:rPr lang="ru-RU" sz="3600" dirty="0" smtClean="0">
                <a:solidFill>
                  <a:srgbClr val="C00000"/>
                </a:solidFill>
              </a:rPr>
              <a:t>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планируемые </a:t>
            </a:r>
            <a:r>
              <a:rPr lang="ru-RU" b="1" i="1" dirty="0" smtClean="0"/>
              <a:t>результаты освоения ОП</a:t>
            </a:r>
            <a:r>
              <a:rPr lang="ru-RU" dirty="0" smtClean="0"/>
              <a:t>- компетенции обучающихся, установленные образовательным стандартом, и компетенции обучающихся, установленные организацией дополнительно с учетом направленности программы</a:t>
            </a:r>
          </a:p>
          <a:p>
            <a:r>
              <a:rPr lang="ru-RU" dirty="0" smtClean="0"/>
              <a:t>планируемые </a:t>
            </a:r>
            <a:r>
              <a:rPr lang="ru-RU" b="1" i="1" dirty="0" smtClean="0"/>
              <a:t>результаты обучения </a:t>
            </a:r>
            <a:r>
              <a:rPr lang="ru-RU" dirty="0" smtClean="0"/>
              <a:t>по каждой дисциплине (модулю) и практике – знания, умения, навыки или опыт деятельности, характеризующие этапы формирования компетенций и обеспечивающие достижение планируемых </a:t>
            </a:r>
            <a:r>
              <a:rPr lang="ru-RU" i="1" dirty="0" smtClean="0"/>
              <a:t>результатов освоения ОП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! </a:t>
            </a:r>
            <a:r>
              <a:rPr lang="ru-RU" dirty="0" smtClean="0">
                <a:solidFill>
                  <a:srgbClr val="FF0000"/>
                </a:solidFill>
              </a:rPr>
              <a:t>Внимание: результаты освоения образовательной программы не тождественны результатам обучения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Результаты обучения как ПОЭТАПНОЕ формирование компетенций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457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b="1" i="1" dirty="0" smtClean="0">
                <a:solidFill>
                  <a:srgbClr val="C00000"/>
                </a:solidFill>
              </a:rPr>
              <a:t>Фонд оценочных средств </a:t>
            </a:r>
            <a:r>
              <a:rPr lang="ru-RU" sz="3200" dirty="0" smtClean="0"/>
              <a:t>является составной частью нормативно-методического обеспечения системы </a:t>
            </a:r>
            <a:r>
              <a:rPr lang="ru-RU" sz="3200" dirty="0" smtClean="0">
                <a:solidFill>
                  <a:srgbClr val="C00000"/>
                </a:solidFill>
              </a:rPr>
              <a:t>оценки качества </a:t>
            </a:r>
            <a:r>
              <a:rPr lang="ru-RU" sz="3200" dirty="0" smtClean="0"/>
              <a:t>освоения обучающимися ОП ВО</a:t>
            </a:r>
            <a:endParaRPr lang="ru-RU" sz="32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4711"/>
            <a:ext cx="466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913168" cy="184482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организации и осуществления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образоватнльной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деятельности по образовательным программам высшего образования (Приказ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Минобрнауки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России от 19.12.2013 № 1367)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700808"/>
            <a:ext cx="8229600" cy="51571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При осуществлении образовательной деятельности образовательная организации обеспечивает… 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проведение </a:t>
            </a:r>
            <a:r>
              <a:rPr lang="ru-RU" sz="2800" b="1" dirty="0" smtClean="0">
                <a:solidFill>
                  <a:srgbClr val="C00000"/>
                </a:solidFill>
              </a:rPr>
              <a:t>контроля качества </a:t>
            </a:r>
            <a:r>
              <a:rPr lang="ru-RU" sz="2800" dirty="0" smtClean="0"/>
              <a:t>освоения образовательной программы посредством текущего контроля успеваемости, промежуточной аттестации обучающихся и государственной итоговой аттестации обучающихся, </a:t>
            </a:r>
          </a:p>
          <a:p>
            <a:r>
              <a:rPr lang="ru-RU" sz="2800" dirty="0" smtClean="0"/>
              <a:t>при этом оценочные средства представляются в виде </a:t>
            </a:r>
            <a:r>
              <a:rPr lang="ru-RU" sz="2800" b="1" dirty="0" smtClean="0">
                <a:solidFill>
                  <a:srgbClr val="C00000"/>
                </a:solidFill>
              </a:rPr>
              <a:t>фонда оценочных средств </a:t>
            </a:r>
            <a:r>
              <a:rPr lang="ru-RU" sz="2800" dirty="0" smtClean="0"/>
              <a:t>для промежуточной аттестации и итоговой аттестации обучающихся.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457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Текущий контроль успеваемости и промежуточная аттестация </a:t>
            </a:r>
            <a:r>
              <a:rPr lang="ru-RU" sz="2800" dirty="0" smtClean="0"/>
              <a:t>проводятся в целях установления соответствия достижений обучающихся поэтапным требованиям образовательной программы. </a:t>
            </a:r>
          </a:p>
          <a:p>
            <a:pPr algn="just">
              <a:buNone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rgbClr val="C00000"/>
                </a:solidFill>
              </a:rPr>
              <a:t>Текущий контроль успеваемости </a:t>
            </a:r>
            <a:r>
              <a:rPr lang="ru-RU" sz="2800" dirty="0" smtClean="0"/>
              <a:t>предусматривает оценивание хода освоения дисциплин (модулей) и прохождения практик.</a:t>
            </a:r>
            <a:endParaRPr lang="ru-RU" sz="28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4711"/>
            <a:ext cx="466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457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Промежуточная аттестация обучающихся –</a:t>
            </a:r>
          </a:p>
          <a:p>
            <a:pPr algn="just">
              <a:buNone/>
            </a:pPr>
            <a:r>
              <a:rPr lang="ru-RU" sz="2800" dirty="0" smtClean="0"/>
              <a:t>   оценивание результатов освоения дисциплин (модулей), выполнения курсовых работ и прохождения практик. Промежуточная аттестация осуществляется посредством испытаний в форме экзаменов, зачетов.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4711"/>
            <a:ext cx="466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457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   </a:t>
            </a:r>
            <a:r>
              <a:rPr lang="ru-RU" sz="2800" dirty="0" smtClean="0"/>
              <a:t>Для аттестации обучающихся на соответствие их персональных достижений поэтапным требованиям соответствующей ОП образовательное учреждение создает </a:t>
            </a:r>
            <a:r>
              <a:rPr lang="ru-RU" sz="2800" b="1" dirty="0" smtClean="0">
                <a:solidFill>
                  <a:srgbClr val="C00000"/>
                </a:solidFill>
              </a:rPr>
              <a:t>фонды оценочных средств </a:t>
            </a:r>
            <a:r>
              <a:rPr lang="ru-RU" sz="2800" dirty="0" smtClean="0"/>
              <a:t>для проведения текущего контроля успеваемости и промежуточной аттестации студентов.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4711"/>
            <a:ext cx="466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457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3200" dirty="0" smtClean="0"/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Фонды оценочных средств </a:t>
            </a:r>
            <a:r>
              <a:rPr lang="ru-RU" sz="2800" dirty="0" smtClean="0"/>
              <a:t>должны быть полными и адекватными отображениями требований ФГОС ВО по соответствующему направлению подготовки. Содержание ФОС должно </a:t>
            </a:r>
            <a:r>
              <a:rPr lang="ru-RU" sz="2800" dirty="0" smtClean="0">
                <a:solidFill>
                  <a:srgbClr val="C00000"/>
                </a:solidFill>
              </a:rPr>
              <a:t>соответствовать области и видам профессиональной деятельности выпускников, перечню профессиональных задач</a:t>
            </a:r>
            <a:r>
              <a:rPr lang="ru-RU" sz="2800" dirty="0" smtClean="0"/>
              <a:t>, решение которых предусматривается в процессе преподавания той или иной дисциплины (модуля), практики, установленных в соответствующем ФГОС ВО. ФОС призваны обеспечивать оценку качества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общекультурных, </a:t>
            </a:r>
            <a:r>
              <a:rPr lang="ru-RU" sz="2800" dirty="0" err="1" smtClean="0"/>
              <a:t>общепрофессиональных</a:t>
            </a:r>
            <a:r>
              <a:rPr lang="ru-RU" sz="2800" dirty="0" smtClean="0"/>
              <a:t> и профессиональных компетенций.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74711"/>
            <a:ext cx="466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Требования к ФОС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i="1" dirty="0" smtClean="0"/>
              <a:t>Фонд оценочных средств должен формироваться на основе ключевых принципов оценивания: </a:t>
            </a:r>
            <a:endParaRPr lang="ru-RU" sz="2400" i="1" dirty="0" smtClean="0"/>
          </a:p>
          <a:p>
            <a:r>
              <a:rPr lang="ru-RU" sz="2800" dirty="0" smtClean="0"/>
              <a:t>-  </a:t>
            </a:r>
            <a:r>
              <a:rPr lang="ru-RU" sz="2800" b="1" dirty="0" err="1" smtClean="0">
                <a:solidFill>
                  <a:srgbClr val="C00000"/>
                </a:solidFill>
              </a:rPr>
              <a:t>валидности</a:t>
            </a:r>
            <a:r>
              <a:rPr lang="ru-RU" sz="2800" dirty="0" smtClean="0"/>
              <a:t> (объекты оценки должны соответствовать поставленным целям обучения); </a:t>
            </a:r>
            <a:endParaRPr lang="ru-RU" sz="2400" dirty="0" smtClean="0"/>
          </a:p>
          <a:p>
            <a:r>
              <a:rPr lang="ru-RU" sz="2800" dirty="0" smtClean="0"/>
              <a:t>- </a:t>
            </a:r>
            <a:r>
              <a:rPr lang="ru-RU" sz="2800" b="1" dirty="0" smtClean="0">
                <a:solidFill>
                  <a:srgbClr val="C00000"/>
                </a:solidFill>
              </a:rPr>
              <a:t>надежности</a:t>
            </a:r>
            <a:r>
              <a:rPr lang="ru-RU" sz="2800" dirty="0" smtClean="0"/>
              <a:t> (использование единообразных стандартов и критериев для оценивания достижений обучающихся); </a:t>
            </a:r>
            <a:endParaRPr lang="ru-RU" sz="2400" dirty="0" smtClean="0"/>
          </a:p>
          <a:p>
            <a:r>
              <a:rPr lang="ru-RU" sz="2800" dirty="0" smtClean="0"/>
              <a:t>- </a:t>
            </a:r>
            <a:r>
              <a:rPr lang="ru-RU" sz="2800" b="1" dirty="0" err="1" smtClean="0">
                <a:solidFill>
                  <a:srgbClr val="C00000"/>
                </a:solidFill>
              </a:rPr>
              <a:t>обьективности</a:t>
            </a:r>
            <a:r>
              <a:rPr lang="ru-RU" sz="2800" dirty="0" smtClean="0"/>
              <a:t> (должна соблюдаться объективность оценивания, разные обучающиеся должны иметь равные возможности добиться успеха). </a:t>
            </a:r>
            <a:endParaRPr lang="ru-RU" sz="2400" dirty="0" smtClean="0"/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404664"/>
            <a:ext cx="866164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Требования к ФОС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b="1" i="1" dirty="0" smtClean="0"/>
              <a:t>Основными свойствами ФОС являются: </a:t>
            </a:r>
            <a:endParaRPr lang="ru-RU" sz="2400" b="1" i="1" dirty="0" smtClean="0"/>
          </a:p>
          <a:p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C00000"/>
                </a:solidFill>
              </a:rPr>
              <a:t>предметная направленность </a:t>
            </a:r>
            <a:r>
              <a:rPr lang="ru-RU" sz="2800" dirty="0" smtClean="0"/>
              <a:t>(соответствие предмету изучения конкретной учебной дисциплины (модуля)); </a:t>
            </a:r>
            <a:endParaRPr lang="ru-RU" sz="2400" dirty="0" smtClean="0"/>
          </a:p>
          <a:p>
            <a:r>
              <a:rPr lang="ru-RU" sz="2800" dirty="0" smtClean="0"/>
              <a:t>-  </a:t>
            </a:r>
            <a:r>
              <a:rPr lang="ru-RU" sz="2800" dirty="0" smtClean="0">
                <a:solidFill>
                  <a:srgbClr val="C00000"/>
                </a:solidFill>
              </a:rPr>
              <a:t>содержание</a:t>
            </a:r>
            <a:r>
              <a:rPr lang="ru-RU" sz="2800" dirty="0" smtClean="0"/>
              <a:t> (состав и взаимосвязь заданий, оценивающих теоретическую и практическую составляющие учебной дисциплины (модуля)); </a:t>
            </a:r>
            <a:endParaRPr lang="ru-RU" sz="2400" dirty="0" smtClean="0"/>
          </a:p>
          <a:p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C00000"/>
                </a:solidFill>
              </a:rPr>
              <a:t>объем</a:t>
            </a:r>
            <a:r>
              <a:rPr lang="ru-RU" sz="2800" dirty="0" smtClean="0"/>
              <a:t> (количественный состав оценочных средств, входящих в ФОС); </a:t>
            </a:r>
            <a:endParaRPr lang="ru-RU" sz="2400" dirty="0" smtClean="0"/>
          </a:p>
          <a:p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C00000"/>
                </a:solidFill>
              </a:rPr>
              <a:t>качество</a:t>
            </a:r>
            <a:r>
              <a:rPr lang="ru-RU" sz="2800" dirty="0" smtClean="0"/>
              <a:t> отдельных оценочных средств и ФОС в целом, обеспечивающее получение объективных и достоверных результатов при проведении контроля с различными целями.</a:t>
            </a:r>
          </a:p>
          <a:p>
            <a:r>
              <a:rPr lang="ru-RU" sz="28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ФОС </a:t>
            </a:r>
            <a:r>
              <a:rPr lang="ru-RU" sz="2400" dirty="0" smtClean="0"/>
              <a:t>разрабатываются с учетом особенностей содержания ОП ВО, в том числе специфики содержания теоретического и практического обучения.</a:t>
            </a:r>
          </a:p>
          <a:p>
            <a:pPr lvl="8">
              <a:lnSpc>
                <a:spcPct val="90000"/>
              </a:lnSpc>
              <a:buNone/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Требования к ФОС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/>
              <a:t>ФОС должен включать в себя оценочные средства, адаптированные для инвалидов и лиц с ограниченными возможностями здоровья</a:t>
            </a:r>
            <a:r>
              <a:rPr lang="ru-RU" dirty="0" smtClean="0"/>
              <a:t>, позволяющие оценить достижение ими результатов освоения образовательной программы. Под адаптацией оценочных средств понимается учёт особенностей обучающихся с ограниченными возможностями здоровья при  разработке контрольных заданий и проведении процедур оценивания. </a:t>
            </a:r>
          </a:p>
          <a:p>
            <a:pPr algn="jus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ФОС образовательной программы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2132856"/>
            <a:ext cx="822960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    ФОС образовательной программы  включает</a:t>
            </a:r>
            <a:r>
              <a:rPr lang="en-US" sz="2400" b="1" i="1" dirty="0" smtClean="0"/>
              <a:t>:</a:t>
            </a:r>
            <a:r>
              <a:rPr lang="ru-RU" sz="2400" b="1" i="1" dirty="0" smtClean="0"/>
              <a:t> </a:t>
            </a:r>
          </a:p>
          <a:p>
            <a:r>
              <a:rPr lang="ru-RU" sz="2400" dirty="0" err="1" smtClean="0"/>
              <a:t>ФОСы</a:t>
            </a:r>
            <a:r>
              <a:rPr lang="ru-RU" sz="2400" dirty="0" smtClean="0"/>
              <a:t> для проведения текущего, рубежного контроля и промежуточной аттестации обучающихся по дисциплинам в рамках данной ОП, </a:t>
            </a:r>
          </a:p>
          <a:p>
            <a:r>
              <a:rPr lang="ru-RU" sz="2400" dirty="0" err="1" smtClean="0"/>
              <a:t>ФОСы</a:t>
            </a:r>
            <a:r>
              <a:rPr lang="ru-RU" sz="2400" dirty="0" smtClean="0"/>
              <a:t> для проведения аттестации обучающихся по практике, </a:t>
            </a:r>
          </a:p>
          <a:p>
            <a:r>
              <a:rPr lang="ru-RU" sz="2400" dirty="0" smtClean="0"/>
              <a:t>а также фонды оценочных средств государственной итоговой аттестации</a:t>
            </a:r>
            <a:r>
              <a:rPr lang="ru-RU" sz="2400" i="1" dirty="0" smtClean="0"/>
              <a:t>. </a:t>
            </a:r>
            <a:endParaRPr lang="ru-RU" sz="2400" dirty="0" smtClean="0"/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260350"/>
            <a:ext cx="8137525" cy="648370"/>
          </a:xfrm>
        </p:spPr>
        <p:txBody>
          <a:bodyPr>
            <a:normAutofit/>
          </a:bodyPr>
          <a:lstStyle/>
          <a:p>
            <a:pPr defTabSz="912813" eaLnBrk="1" hangingPunct="1"/>
            <a:endParaRPr lang="ru-RU" altLang="ru-RU" sz="3200" b="1" dirty="0" smtClean="0">
              <a:solidFill>
                <a:srgbClr val="990033"/>
              </a:solidFill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419475" y="1196975"/>
            <a:ext cx="5724525" cy="3384550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75000"/>
              </a:lnSpc>
              <a:spcBef>
                <a:spcPct val="40000"/>
              </a:spcBef>
              <a:buClr>
                <a:srgbClr val="990033"/>
              </a:buClr>
              <a:buFont typeface="Wingdings" pitchFamily="2" charset="2"/>
              <a:buChar char="v"/>
            </a:pPr>
            <a:r>
              <a:rPr lang="ru-RU" altLang="ru-RU" sz="2400" b="1" dirty="0" smtClean="0">
                <a:solidFill>
                  <a:srgbClr val="CC0000"/>
                </a:solidFill>
              </a:rPr>
              <a:t>Компетенции</a:t>
            </a:r>
            <a:r>
              <a:rPr lang="ru-RU" altLang="ru-RU" sz="2400" dirty="0" smtClean="0">
                <a:solidFill>
                  <a:srgbClr val="000099"/>
                </a:solidFill>
              </a:rPr>
              <a:t> – </a:t>
            </a:r>
            <a:r>
              <a:rPr lang="ru-RU" altLang="ru-RU" sz="2400" b="1" dirty="0" smtClean="0">
                <a:solidFill>
                  <a:srgbClr val="000066"/>
                </a:solidFill>
              </a:rPr>
              <a:t>это обобщенные и глубокие качества личности, отображающие ее способности наиболее универсально использовать и применять  полученные знания, умения, навыки, и позволяющие субъекту владеть приемами действовать и принимать решения в  стандартных и нестандартных, профессионально, социально и личностно значимых ситуациях </a:t>
            </a:r>
            <a:endParaRPr lang="en-US" altLang="ru-RU" sz="2400" b="1" dirty="0" smtClean="0">
              <a:solidFill>
                <a:srgbClr val="000066"/>
              </a:solidFill>
            </a:endParaRPr>
          </a:p>
        </p:txBody>
      </p:sp>
      <p:sp>
        <p:nvSpPr>
          <p:cNvPr id="33796" name="Номер слайда 5"/>
          <p:cNvSpPr txBox="1">
            <a:spLocks noGrp="1"/>
          </p:cNvSpPr>
          <p:nvPr/>
        </p:nvSpPr>
        <p:spPr bwMode="auto">
          <a:xfrm>
            <a:off x="8316913" y="6400800"/>
            <a:ext cx="62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endParaRPr lang="ru-RU" alt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259632" y="6353175"/>
            <a:ext cx="7634288" cy="2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0" hangingPunct="0">
              <a:lnSpc>
                <a:spcPct val="75000"/>
              </a:lnSpc>
              <a:spcBef>
                <a:spcPct val="40000"/>
              </a:spcBef>
              <a:buClr>
                <a:srgbClr val="990033"/>
              </a:buClr>
            </a:pPr>
            <a:endParaRPr lang="ru-RU" altLang="ru-RU" sz="1600" b="1" dirty="0">
              <a:solidFill>
                <a:srgbClr val="000066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3573463"/>
            <a:ext cx="4498975" cy="2827337"/>
            <a:chOff x="1429" y="1071"/>
            <a:chExt cx="2903" cy="2596"/>
          </a:xfrm>
        </p:grpSpPr>
        <p:sp>
          <p:nvSpPr>
            <p:cNvPr id="33801" name="Line 4"/>
            <p:cNvSpPr>
              <a:spLocks noChangeShapeType="1"/>
            </p:cNvSpPr>
            <p:nvPr/>
          </p:nvSpPr>
          <p:spPr bwMode="auto">
            <a:xfrm flipV="1">
              <a:off x="3424" y="3022"/>
              <a:ext cx="454" cy="36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29" y="1071"/>
              <a:ext cx="2903" cy="2596"/>
              <a:chOff x="1429" y="1071"/>
              <a:chExt cx="2903" cy="2596"/>
            </a:xfrm>
          </p:grpSpPr>
          <p:sp>
            <p:nvSpPr>
              <p:cNvPr id="33803" name="Line 6"/>
              <p:cNvSpPr>
                <a:spLocks noChangeShapeType="1"/>
              </p:cNvSpPr>
              <p:nvPr/>
            </p:nvSpPr>
            <p:spPr bwMode="auto">
              <a:xfrm flipH="1">
                <a:off x="1882" y="3022"/>
                <a:ext cx="499" cy="363"/>
              </a:xfrm>
              <a:prstGeom prst="line">
                <a:avLst/>
              </a:prstGeom>
              <a:noFill/>
              <a:ln w="76200" cmpd="tri">
                <a:solidFill>
                  <a:srgbClr val="CC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29" y="1071"/>
                <a:ext cx="2903" cy="2596"/>
                <a:chOff x="1655" y="1026"/>
                <a:chExt cx="2903" cy="2596"/>
              </a:xfrm>
            </p:grpSpPr>
            <p:sp>
              <p:nvSpPr>
                <p:cNvPr id="33805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746" y="2976"/>
                  <a:ext cx="861" cy="6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06" name="Line 9"/>
                <p:cNvSpPr>
                  <a:spLocks noChangeShapeType="1"/>
                </p:cNvSpPr>
                <p:nvPr/>
              </p:nvSpPr>
              <p:spPr bwMode="auto">
                <a:xfrm>
                  <a:off x="2607" y="2976"/>
                  <a:ext cx="1951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0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608" y="1026"/>
                  <a:ext cx="0" cy="195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08" name="Line 11"/>
                <p:cNvSpPr>
                  <a:spLocks noChangeShapeType="1"/>
                </p:cNvSpPr>
                <p:nvPr/>
              </p:nvSpPr>
              <p:spPr bwMode="auto">
                <a:xfrm>
                  <a:off x="2607" y="2976"/>
                  <a:ext cx="1089" cy="363"/>
                </a:xfrm>
                <a:prstGeom prst="line">
                  <a:avLst/>
                </a:prstGeom>
                <a:noFill/>
                <a:ln w="76200" cmpd="tri">
                  <a:solidFill>
                    <a:srgbClr val="339966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09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607" y="1661"/>
                  <a:ext cx="1089" cy="1315"/>
                </a:xfrm>
                <a:prstGeom prst="line">
                  <a:avLst/>
                </a:prstGeom>
                <a:noFill/>
                <a:ln w="76200" cmpd="tri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10" name="Line 13"/>
                <p:cNvSpPr>
                  <a:spLocks noChangeShapeType="1"/>
                </p:cNvSpPr>
                <p:nvPr/>
              </p:nvSpPr>
              <p:spPr bwMode="auto">
                <a:xfrm>
                  <a:off x="2562" y="2976"/>
                  <a:ext cx="1587" cy="0"/>
                </a:xfrm>
                <a:prstGeom prst="line">
                  <a:avLst/>
                </a:prstGeom>
                <a:noFill/>
                <a:ln w="76200" cmpd="tri">
                  <a:solidFill>
                    <a:srgbClr val="993366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1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607" y="1298"/>
                  <a:ext cx="0" cy="1678"/>
                </a:xfrm>
                <a:prstGeom prst="line">
                  <a:avLst/>
                </a:prstGeom>
                <a:noFill/>
                <a:ln w="76200" cmpd="tri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12" name="Line 15"/>
                <p:cNvSpPr>
                  <a:spLocks noChangeShapeType="1"/>
                </p:cNvSpPr>
                <p:nvPr/>
              </p:nvSpPr>
              <p:spPr bwMode="auto">
                <a:xfrm>
                  <a:off x="2154" y="3339"/>
                  <a:ext cx="1497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1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696" y="1661"/>
                  <a:ext cx="0" cy="167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14" name="Line 17"/>
                <p:cNvSpPr>
                  <a:spLocks noChangeShapeType="1"/>
                </p:cNvSpPr>
                <p:nvPr/>
              </p:nvSpPr>
              <p:spPr bwMode="auto">
                <a:xfrm>
                  <a:off x="2607" y="1298"/>
                  <a:ext cx="1089" cy="363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1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55" y="3249"/>
                  <a:ext cx="136" cy="37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lIns="0" rIns="0">
                  <a:spAutoFit/>
                </a:bodyPr>
                <a:lstStyle/>
                <a:p>
                  <a:pPr defTabSz="912813">
                    <a:spcBef>
                      <a:spcPct val="50000"/>
                    </a:spcBef>
                  </a:pPr>
                  <a:r>
                    <a:rPr lang="ru-RU" altLang="ru-RU" sz="2000">
                      <a:cs typeface="Arial" charset="0"/>
                    </a:rPr>
                    <a:t>З</a:t>
                  </a:r>
                </a:p>
              </p:txBody>
            </p:sp>
            <p:sp>
              <p:nvSpPr>
                <p:cNvPr id="3381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444" y="3007"/>
                  <a:ext cx="180" cy="37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lIns="0" rIns="0">
                  <a:spAutoFit/>
                </a:bodyPr>
                <a:lstStyle/>
                <a:p>
                  <a:pPr defTabSz="912813">
                    <a:spcBef>
                      <a:spcPct val="50000"/>
                    </a:spcBef>
                  </a:pPr>
                  <a:r>
                    <a:rPr lang="ru-RU" altLang="ru-RU" sz="2000">
                      <a:cs typeface="Arial" charset="0"/>
                    </a:rPr>
                    <a:t>Н</a:t>
                  </a:r>
                </a:p>
              </p:txBody>
            </p:sp>
            <p:sp>
              <p:nvSpPr>
                <p:cNvPr id="3381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285" y="1076"/>
                  <a:ext cx="226" cy="37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lIns="0" rIns="0">
                  <a:spAutoFit/>
                </a:bodyPr>
                <a:lstStyle/>
                <a:p>
                  <a:pPr defTabSz="912813">
                    <a:spcBef>
                      <a:spcPct val="50000"/>
                    </a:spcBef>
                  </a:pPr>
                  <a:r>
                    <a:rPr lang="ru-RU" altLang="ru-RU" sz="2000">
                      <a:cs typeface="Arial" charset="0"/>
                    </a:rPr>
                    <a:t>ЛК</a:t>
                  </a:r>
                </a:p>
              </p:txBody>
            </p:sp>
            <p:sp>
              <p:nvSpPr>
                <p:cNvPr id="3381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695" y="1345"/>
                  <a:ext cx="183" cy="37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lIns="0" rIns="0">
                  <a:spAutoFit/>
                </a:bodyPr>
                <a:lstStyle/>
                <a:p>
                  <a:pPr defTabSz="912813">
                    <a:spcBef>
                      <a:spcPct val="50000"/>
                    </a:spcBef>
                  </a:pPr>
                  <a:r>
                    <a:rPr lang="ru-RU" altLang="ru-RU" sz="2000">
                      <a:cs typeface="Arial" charset="0"/>
                    </a:rPr>
                    <a:t>К</a:t>
                  </a:r>
                </a:p>
              </p:txBody>
            </p:sp>
            <p:sp>
              <p:nvSpPr>
                <p:cNvPr id="3381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31" y="2658"/>
                  <a:ext cx="181" cy="37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lIns="0" rIns="0">
                  <a:spAutoFit/>
                </a:bodyPr>
                <a:lstStyle/>
                <a:p>
                  <a:pPr defTabSz="912813">
                    <a:spcBef>
                      <a:spcPct val="50000"/>
                    </a:spcBef>
                  </a:pPr>
                  <a:r>
                    <a:rPr lang="ru-RU" altLang="ru-RU" sz="2000">
                      <a:cs typeface="Arial" charset="0"/>
                    </a:rPr>
                    <a:t>У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8300" y="63500"/>
            <a:ext cx="8559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Фонды оценочных средств</a:t>
            </a:r>
          </a:p>
        </p:txBody>
      </p:sp>
      <p:sp>
        <p:nvSpPr>
          <p:cNvPr id="39939" name="Прямоугольник 3"/>
          <p:cNvSpPr>
            <a:spLocks noChangeArrowheads="1"/>
          </p:cNvSpPr>
          <p:nvPr/>
        </p:nvSpPr>
        <p:spPr bwMode="auto">
          <a:xfrm>
            <a:off x="800100" y="1143000"/>
            <a:ext cx="7670800" cy="96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algn="ctr" defTabSz="912813"/>
            <a:r>
              <a:rPr lang="ru-RU" altLang="ru-RU" sz="2800" b="1" dirty="0">
                <a:solidFill>
                  <a:srgbClr val="333399"/>
                </a:solidFill>
              </a:rPr>
              <a:t>СТРУКТУРА ФОС: </a:t>
            </a:r>
          </a:p>
          <a:p>
            <a:pPr marL="341313" indent="-341313" algn="ctr" defTabSz="912813"/>
            <a:r>
              <a:rPr lang="ru-RU" altLang="ru-RU" sz="2800" b="1" dirty="0">
                <a:solidFill>
                  <a:srgbClr val="333399"/>
                </a:solidFill>
              </a:rPr>
              <a:t>ОЦЕНОЧНЫЕ МАТЕРИАЛЫ ДЛЯ</a:t>
            </a:r>
          </a:p>
          <a:p>
            <a:pPr marL="341313" indent="-341313" algn="ctr" defTabSz="912813"/>
            <a:endParaRPr lang="ru-RU" altLang="ru-RU" sz="2800" dirty="0">
              <a:solidFill>
                <a:srgbClr val="333399"/>
              </a:solidFill>
            </a:endParaRPr>
          </a:p>
        </p:txBody>
      </p:sp>
      <p:sp>
        <p:nvSpPr>
          <p:cNvPr id="39940" name="Прямоугольник 6"/>
          <p:cNvSpPr>
            <a:spLocks noChangeArrowheads="1"/>
          </p:cNvSpPr>
          <p:nvPr/>
        </p:nvSpPr>
        <p:spPr bwMode="auto">
          <a:xfrm>
            <a:off x="0" y="2492896"/>
            <a:ext cx="2987824" cy="3409613"/>
          </a:xfrm>
          <a:prstGeom prst="rect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defTabSz="912813"/>
            <a:endParaRPr lang="ru-RU" altLang="ru-RU"/>
          </a:p>
        </p:txBody>
      </p:sp>
      <p:sp>
        <p:nvSpPr>
          <p:cNvPr id="39941" name="Прямоугольник 7"/>
          <p:cNvSpPr>
            <a:spLocks noChangeArrowheads="1"/>
          </p:cNvSpPr>
          <p:nvPr/>
        </p:nvSpPr>
        <p:spPr bwMode="auto">
          <a:xfrm>
            <a:off x="3124588" y="2492374"/>
            <a:ext cx="2999987" cy="3816946"/>
          </a:xfrm>
          <a:prstGeom prst="rect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algn="ctr" defTabSz="912813"/>
            <a:endParaRPr lang="ru-RU" altLang="ru-RU" sz="2000" b="1" dirty="0">
              <a:latin typeface="Arial" pitchFamily="34" charset="0"/>
              <a:cs typeface="Arial" pitchFamily="34" charset="0"/>
            </a:endParaRPr>
          </a:p>
          <a:p>
            <a:pPr marL="341313" indent="-341313" algn="ctr" defTabSz="912813"/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промежуточной аттестации, </a:t>
            </a:r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проводимой</a:t>
            </a:r>
          </a:p>
          <a:p>
            <a:pPr marL="341313" indent="-341313"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экзаменационной комиссией после изучения \ прохождения </a:t>
            </a:r>
            <a:r>
              <a:rPr lang="ru-RU" altLang="ru-RU" sz="2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учебной дисциплины, практики</a:t>
            </a:r>
            <a:endParaRPr lang="ru-RU" altLang="ru-RU" sz="2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Прямоугольник 8"/>
          <p:cNvSpPr>
            <a:spLocks noChangeArrowheads="1"/>
          </p:cNvSpPr>
          <p:nvPr/>
        </p:nvSpPr>
        <p:spPr bwMode="auto">
          <a:xfrm>
            <a:off x="6300193" y="2492374"/>
            <a:ext cx="2735858" cy="3816946"/>
          </a:xfrm>
          <a:prstGeom prst="rect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algn="ctr" defTabSz="912813"/>
            <a:endParaRPr lang="ru-RU" altLang="ru-RU" sz="2000" b="1" dirty="0">
              <a:latin typeface="Arial" pitchFamily="34" charset="0"/>
              <a:cs typeface="Arial" pitchFamily="34" charset="0"/>
            </a:endParaRPr>
          </a:p>
          <a:p>
            <a:pPr marL="341313" indent="-341313" algn="ctr" defTabSz="912813"/>
            <a:endParaRPr lang="ru-RU" altLang="ru-RU" sz="2000" b="1" dirty="0">
              <a:latin typeface="Arial" pitchFamily="34" charset="0"/>
              <a:cs typeface="Arial" pitchFamily="34" charset="0"/>
            </a:endParaRPr>
          </a:p>
          <a:p>
            <a:pPr marL="341313" indent="-341313" algn="ctr" defTabSz="912813"/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государственной итоговой аттестации,</a:t>
            </a:r>
          </a:p>
          <a:p>
            <a:pPr marL="341313" indent="-341313"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проводимой государственной аттестационной комиссией</a:t>
            </a:r>
          </a:p>
        </p:txBody>
      </p:sp>
      <p:sp>
        <p:nvSpPr>
          <p:cNvPr id="39943" name="Прямоугольник 10"/>
          <p:cNvSpPr>
            <a:spLocks noChangeArrowheads="1"/>
          </p:cNvSpPr>
          <p:nvPr/>
        </p:nvSpPr>
        <p:spPr bwMode="auto">
          <a:xfrm>
            <a:off x="0" y="2492896"/>
            <a:ext cx="2986944" cy="3785652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текущего контроля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преподавателем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освоения обучающимися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учебного материала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(входной контроль;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контроль на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практических занятиях,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 выполнении </a:t>
            </a:r>
          </a:p>
          <a:p>
            <a:pPr algn="ctr" defTabSz="912813"/>
            <a:r>
              <a:rPr lang="ru-RU" altLang="ru-RU" sz="2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лабораторных работ и т.п.)</a:t>
            </a:r>
          </a:p>
        </p:txBody>
      </p:sp>
      <p:sp>
        <p:nvSpPr>
          <p:cNvPr id="39944" name="Стрелка вниз 11"/>
          <p:cNvSpPr>
            <a:spLocks noChangeArrowheads="1"/>
          </p:cNvSpPr>
          <p:nvPr/>
        </p:nvSpPr>
        <p:spPr bwMode="auto">
          <a:xfrm flipH="1">
            <a:off x="1358900" y="2108200"/>
            <a:ext cx="457200" cy="355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66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defTabSz="912813"/>
            <a:endParaRPr lang="ru-RU" altLang="ru-RU"/>
          </a:p>
        </p:txBody>
      </p:sp>
      <p:sp>
        <p:nvSpPr>
          <p:cNvPr id="39945" name="Стрелка вниз 12"/>
          <p:cNvSpPr>
            <a:spLocks noChangeArrowheads="1"/>
          </p:cNvSpPr>
          <p:nvPr/>
        </p:nvSpPr>
        <p:spPr bwMode="auto">
          <a:xfrm flipH="1">
            <a:off x="4394200" y="2108200"/>
            <a:ext cx="457200" cy="355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66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defTabSz="912813"/>
            <a:endParaRPr lang="ru-RU" altLang="ru-RU"/>
          </a:p>
        </p:txBody>
      </p:sp>
      <p:sp>
        <p:nvSpPr>
          <p:cNvPr id="39946" name="Стрелка вниз 13"/>
          <p:cNvSpPr>
            <a:spLocks noChangeArrowheads="1"/>
          </p:cNvSpPr>
          <p:nvPr/>
        </p:nvSpPr>
        <p:spPr bwMode="auto">
          <a:xfrm flipH="1">
            <a:off x="7391400" y="2095500"/>
            <a:ext cx="457200" cy="355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66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1313" indent="-341313" defTabSz="912813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906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Состав ФОС по дисциплине (практике)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600" b="1" i="1" dirty="0" smtClean="0"/>
              <a:t>     </a:t>
            </a:r>
            <a:r>
              <a:rPr lang="ru-RU" sz="4400" b="1" i="1" dirty="0" smtClean="0"/>
              <a:t>Фонд оценочных средств по дисциплине (практике) является частью  рабочей программы дисциплины (практики) и включает в себя:</a:t>
            </a:r>
          </a:p>
          <a:p>
            <a:pPr algn="just"/>
            <a:r>
              <a:rPr lang="ru-RU" sz="4400" dirty="0" smtClean="0"/>
              <a:t>перечень компетенций, формируемых дисциплиной (практикой);</a:t>
            </a:r>
          </a:p>
          <a:p>
            <a:pPr algn="just"/>
            <a:r>
              <a:rPr lang="ru-RU" sz="4400" dirty="0" smtClean="0"/>
              <a:t>описание показателей и критериев оценивания уровня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компетенций, а также шкал оценивания;</a:t>
            </a:r>
          </a:p>
          <a:p>
            <a:pPr algn="just"/>
            <a:r>
              <a:rPr lang="ru-RU" sz="4400" dirty="0" smtClean="0"/>
              <a:t>типовые контрольные задания или иные материалы, необходимые для оценки знаний, умений, навыков и (или) опыта деятельности, характеризующих этапы формирования компетенций в процессе освоения образовательной программы;</a:t>
            </a:r>
          </a:p>
          <a:p>
            <a:pPr algn="just"/>
            <a:r>
              <a:rPr lang="ru-RU" sz="4400" dirty="0" smtClean="0"/>
              <a:t>методические материалы, определяющие процедуры оценивания  знаний, умений, навыков и (или) опыта деятельности.</a:t>
            </a:r>
          </a:p>
          <a:p>
            <a:pPr algn="just"/>
            <a:endParaRPr lang="ru-RU" sz="4400" dirty="0" smtClean="0"/>
          </a:p>
          <a:p>
            <a:pPr lvl="8">
              <a:lnSpc>
                <a:spcPct val="90000"/>
              </a:lnSpc>
              <a:defRPr/>
            </a:pPr>
            <a:endParaRPr lang="ru-RU" sz="4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777163" cy="792163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1697234"/>
              </p:ext>
            </p:extLst>
          </p:nvPr>
        </p:nvGraphicFramePr>
        <p:xfrm>
          <a:off x="457200" y="1124745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8" name="Прямоугольник 2"/>
          <p:cNvSpPr>
            <a:spLocks noChangeArrowheads="1"/>
          </p:cNvSpPr>
          <p:nvPr/>
        </p:nvSpPr>
        <p:spPr bwMode="auto">
          <a:xfrm>
            <a:off x="755650" y="188913"/>
            <a:ext cx="763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СТРУКТУРА ФОНДА ОЦЕНОЧНЫХ СРЕДСТВ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 ДИСЦИПЛИНЕ </a:t>
            </a: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ИЛИ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ПРАКТИКЕ</a:t>
            </a:r>
            <a:endParaRPr lang="ru-RU" alt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  </a:t>
            </a:r>
            <a:r>
              <a:rPr lang="ru-RU" sz="2800" b="1" i="1" dirty="0" smtClean="0">
                <a:solidFill>
                  <a:srgbClr val="C00000"/>
                </a:solidFill>
              </a:rPr>
              <a:t>Фонды оценочных средств </a:t>
            </a:r>
            <a:r>
              <a:rPr lang="ru-RU" sz="2800" dirty="0" smtClean="0"/>
              <a:t>включают  в себя типовые задания, контрольные работы, тесты, имитационные методы учебной деятельности (деловая (ролевая) игра, кейс-метод, метод проектов),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и другие оценочные средства, позволяющие оценить знания, умения, навыки и (или) опыт деятельности, характеризующие этапы формирования компетенций в процессе освоения образовательной программы.</a:t>
            </a:r>
          </a:p>
          <a:p>
            <a:pPr lvl="8">
              <a:lnSpc>
                <a:spcPct val="90000"/>
              </a:lnSpc>
              <a:defRPr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 txBox="1">
            <a:spLocks noGrp="1"/>
          </p:cNvSpPr>
          <p:nvPr/>
        </p:nvSpPr>
        <p:spPr bwMode="auto">
          <a:xfrm>
            <a:off x="6804025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56592" y="404665"/>
            <a:ext cx="9900592" cy="72008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3500" b="1" dirty="0" smtClean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528" y="980457"/>
            <a:ext cx="8352928" cy="5517774"/>
            <a:chOff x="2160" y="840"/>
            <a:chExt cx="8643" cy="5698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619" y="2218"/>
              <a:ext cx="2422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100" dirty="0">
                <a:solidFill>
                  <a:srgbClr val="000066"/>
                </a:solidFill>
              </a:endParaRPr>
            </a:p>
            <a:p>
              <a:r>
                <a:rPr lang="ru-RU" sz="1600" b="1" dirty="0">
                  <a:solidFill>
                    <a:srgbClr val="C00000"/>
                  </a:solidFill>
                </a:rPr>
                <a:t>КОЛИЧЕСТВЕННЫЕ</a:t>
              </a:r>
              <a:endParaRPr lang="ru-RU" sz="1600" dirty="0">
                <a:solidFill>
                  <a:srgbClr val="C00000"/>
                </a:solidFill>
              </a:endParaRP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8860" y="3658"/>
              <a:ext cx="1608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 b="1">
                  <a:solidFill>
                    <a:srgbClr val="000066"/>
                  </a:solidFill>
                </a:rPr>
                <a:t>Опросники практических </a:t>
              </a:r>
            </a:p>
            <a:p>
              <a:r>
                <a:rPr lang="ru-RU" sz="1400" b="1">
                  <a:solidFill>
                    <a:srgbClr val="000066"/>
                  </a:solidFill>
                </a:rPr>
                <a:t>умений</a:t>
              </a:r>
              <a:endParaRPr lang="ru-RU" sz="1400">
                <a:solidFill>
                  <a:srgbClr val="000066"/>
                </a:solidFill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6716" y="2218"/>
              <a:ext cx="2278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100" dirty="0">
                <a:solidFill>
                  <a:srgbClr val="000066"/>
                </a:solidFill>
              </a:endParaRPr>
            </a:p>
            <a:p>
              <a:pPr algn="ctr"/>
              <a:r>
                <a:rPr lang="ru-RU" sz="1600" b="1" dirty="0">
                  <a:solidFill>
                    <a:srgbClr val="C00000"/>
                  </a:solidFill>
                </a:rPr>
                <a:t>КАЧЕСТВЕННЫЕ</a:t>
              </a:r>
              <a:endParaRPr lang="ru-RU" sz="1600" dirty="0">
                <a:solidFill>
                  <a:srgbClr val="C00000"/>
                </a:solidFill>
              </a:endParaRP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227" y="3658"/>
              <a:ext cx="1541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>
                  <a:solidFill>
                    <a:srgbClr val="000066"/>
                  </a:solidFill>
                </a:rPr>
                <a:t>Стандартизи-рованные</a:t>
              </a:r>
            </a:p>
            <a:p>
              <a:pPr algn="ctr"/>
              <a:r>
                <a:rPr lang="ru-RU" sz="1400" b="1" dirty="0">
                  <a:solidFill>
                    <a:srgbClr val="000066"/>
                  </a:solidFill>
                </a:rPr>
                <a:t>тесты</a:t>
              </a:r>
              <a:endParaRPr lang="ru-RU" sz="1400" dirty="0">
                <a:solidFill>
                  <a:srgbClr val="000066"/>
                </a:solidFill>
              </a:endParaRP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036" y="3658"/>
              <a:ext cx="1474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Стандартизи-рованные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анкеты</a:t>
              </a:r>
            </a:p>
            <a:p>
              <a:endParaRPr lang="ru-RU" sz="1400">
                <a:solidFill>
                  <a:srgbClr val="000066"/>
                </a:solidFill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7118" y="3658"/>
              <a:ext cx="1340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100" dirty="0">
                <a:solidFill>
                  <a:srgbClr val="000066"/>
                </a:solidFill>
              </a:endParaRPr>
            </a:p>
            <a:p>
              <a:r>
                <a:rPr lang="ru-RU" sz="1400" b="1" dirty="0" err="1">
                  <a:solidFill>
                    <a:srgbClr val="000066"/>
                  </a:solidFill>
                </a:rPr>
                <a:t>П</a:t>
              </a:r>
              <a:r>
                <a:rPr lang="ru-RU" sz="1400" b="1" dirty="0" err="1" smtClean="0">
                  <a:solidFill>
                    <a:srgbClr val="000066"/>
                  </a:solidFill>
                </a:rPr>
                <a:t>ортфолио</a:t>
              </a:r>
              <a:r>
                <a:rPr lang="ru-RU" sz="1400" b="1" dirty="0" smtClean="0">
                  <a:solidFill>
                    <a:srgbClr val="000066"/>
                  </a:solidFill>
                </a:rPr>
                <a:t> </a:t>
              </a:r>
              <a:endParaRPr lang="ru-RU" sz="1400" dirty="0">
                <a:solidFill>
                  <a:srgbClr val="000066"/>
                </a:solidFill>
              </a:endParaRP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5778" y="3658"/>
              <a:ext cx="1206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Тради-ционные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средства</a:t>
              </a:r>
              <a:endParaRPr lang="ru-RU" sz="1400">
                <a:solidFill>
                  <a:srgbClr val="000066"/>
                </a:solidFill>
              </a:endParaRPr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H="1">
              <a:off x="3969" y="1498"/>
              <a:ext cx="1541" cy="7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6448" y="1498"/>
              <a:ext cx="1407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3969" y="3118"/>
              <a:ext cx="1005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>
              <a:off x="2830" y="3118"/>
              <a:ext cx="113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5041" y="2631"/>
              <a:ext cx="16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5644" y="2578"/>
              <a:ext cx="0" cy="27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8659" y="3118"/>
              <a:ext cx="0" cy="2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H="1">
              <a:off x="6582" y="3118"/>
              <a:ext cx="13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 flipH="1">
              <a:off x="7922" y="311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8659" y="3118"/>
              <a:ext cx="1072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6984" y="5638"/>
              <a:ext cx="1340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Кейс-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измерители</a:t>
              </a:r>
              <a:endParaRPr lang="ru-RU" sz="1400">
                <a:solidFill>
                  <a:srgbClr val="000066"/>
                </a:solidFill>
              </a:endParaRPr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8525" y="5638"/>
              <a:ext cx="2278" cy="9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rgbClr val="000066"/>
                  </a:solidFill>
                </a:rPr>
                <a:t>Задания </a:t>
              </a:r>
            </a:p>
            <a:p>
              <a:pPr algn="ctr"/>
              <a:r>
                <a:rPr lang="ru-RU" sz="1600" b="1" dirty="0">
                  <a:solidFill>
                    <a:srgbClr val="000066"/>
                  </a:solidFill>
                </a:rPr>
                <a:t>творческого </a:t>
              </a:r>
            </a:p>
            <a:p>
              <a:pPr algn="ctr"/>
              <a:r>
                <a:rPr lang="ru-RU" sz="1600" b="1" dirty="0">
                  <a:solidFill>
                    <a:srgbClr val="000066"/>
                  </a:solidFill>
                </a:rPr>
                <a:t>уровня</a:t>
              </a:r>
              <a:endParaRPr lang="ru-RU" sz="1600" dirty="0">
                <a:solidFill>
                  <a:srgbClr val="000066"/>
                </a:solidFill>
              </a:endParaRPr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2160" y="5278"/>
              <a:ext cx="4489" cy="10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ru-RU" sz="1600" b="1">
                  <a:solidFill>
                    <a:srgbClr val="000066"/>
                  </a:solidFill>
                </a:rPr>
                <a:t>Тесты, сочетающие качественный и количественный уровни измерений и оценивания (учебных достижений, компетентностные задания)</a:t>
              </a:r>
              <a:endParaRPr lang="ru-RU" sz="1600">
                <a:solidFill>
                  <a:srgbClr val="000066"/>
                </a:solidFill>
              </a:endParaRPr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3835" y="840"/>
              <a:ext cx="4221" cy="96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20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ВИДЫ </a:t>
              </a:r>
              <a:r>
                <a:rPr lang="ru-RU" sz="2000" b="1" dirty="0">
                  <a:solidFill>
                    <a:srgbClr val="C00000"/>
                  </a:solidFill>
                </a:rPr>
                <a:t>ОЦЕНОЧНЫХ СРЕДСТВ</a:t>
              </a:r>
              <a:endParaRPr lang="ru-RU" sz="2000" dirty="0">
                <a:solidFill>
                  <a:srgbClr val="C00000"/>
                </a:solidFill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7520" y="5278"/>
              <a:ext cx="214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7520" y="527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9664" y="527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44475" y="163513"/>
            <a:ext cx="8572500" cy="3571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ИННОВАЦИОННЫЕ ОЦЕНОЧНЫЕ СРЕДСТВА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620713"/>
          <a:ext cx="8784853" cy="3663122"/>
        </p:xfrm>
        <a:graphic>
          <a:graphicData uri="http://schemas.openxmlformats.org/drawingml/2006/table">
            <a:tbl>
              <a:tblPr/>
              <a:tblGrid>
                <a:gridCol w="1368029"/>
                <a:gridCol w="5400600"/>
                <a:gridCol w="2016224"/>
              </a:tblGrid>
              <a:tr h="425426">
                <a:tc>
                  <a:txBody>
                    <a:bodyPr/>
                    <a:lstStyle/>
                    <a:p>
                      <a:pPr marL="342900" marR="0" lvl="0" indent="-25400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Наимено-вание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Краткая характеристика ОС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25400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ОС           в фонде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749">
                <a:tc>
                  <a:txBody>
                    <a:bodyPr/>
                    <a:lstStyle/>
                    <a:p>
                      <a:pPr marL="889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Деловая и/или ролевая игра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группы обучающихся и преподавателя под управлением преподавателя с целью решения учебных и профессионально-ориентированных задач путем игрового моделирования реальной проблемной ситуации. Позволяет оценивать умение анализировать и решать типичные профессиональные задачи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(проблема), концепция, роли и ожидаемый результат по каждой игре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73">
                <a:tc>
                  <a:txBody>
                    <a:bodyPr/>
                    <a:lstStyle/>
                    <a:p>
                      <a:pPr marL="889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Кейс-задача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Проблемное задание, в котором обучающемуся предлагают осмыслить реальную профессионально-ориентированную ситуацию, необходимую для решения данной проблемы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Задания для решения                     кейс- задачи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3347">
                <a:tc>
                  <a:txBody>
                    <a:bodyPr/>
                    <a:lstStyle/>
                    <a:p>
                      <a:pPr marL="889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Круглый стол, дискуссия, полемика, диспут, дебаты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Оценочные средства, позволяющие включить обучающихся в процесс обсуждения спорного вопроса, проблемы и оценить их умение аргументировать собственную точку зрения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Перечень дискуссионных тем для проведения круглого стола, дискуссии, полемики, диспута, дебатов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293096"/>
          <a:ext cx="8784976" cy="1828800"/>
        </p:xfrm>
        <a:graphic>
          <a:graphicData uri="http://schemas.openxmlformats.org/drawingml/2006/table">
            <a:tbl>
              <a:tblPr/>
              <a:tblGrid>
                <a:gridCol w="1368152"/>
                <a:gridCol w="5400600"/>
                <a:gridCol w="2016224"/>
              </a:tblGrid>
              <a:tr h="1578831">
                <a:tc>
                  <a:txBody>
                    <a:bodyPr/>
                    <a:lstStyle/>
                    <a:p>
                      <a:pPr marL="76200" marR="0" lvl="0" indent="-25400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Конечный продукт, получаемый в результате планирования и выполнения комплекса учебных и исследовательских заданий. Позволяет оценить умения обучающихся самостоятельно конструировать свои знания в процессе решения практических задач и проблем, ориентироваться в информационном пространстве , оценить уровень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аналитических, исследовательских навыков, навыков практического и творческого мышления. Может выполняться в индивидуальном порядке или группой обучающихся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Темы групповых и/или индивидуальных проектов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357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Примерный перечень оценочных средств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11175"/>
          <a:ext cx="8784852" cy="3667760"/>
        </p:xfrm>
        <a:graphic>
          <a:graphicData uri="http://schemas.openxmlformats.org/drawingml/2006/table">
            <a:tbl>
              <a:tblPr/>
              <a:tblGrid>
                <a:gridCol w="1440160"/>
                <a:gridCol w="5832524"/>
                <a:gridCol w="1512168"/>
              </a:tblGrid>
              <a:tr h="394708">
                <a:tc>
                  <a:txBody>
                    <a:bodyPr/>
                    <a:lstStyle/>
                    <a:p>
                      <a:pPr marL="342900" marR="0" lvl="0" indent="-25400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ОС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Краткая характеристика ОС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25400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ОС в фонде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062">
                <a:tc>
                  <a:txBody>
                    <a:bodyPr/>
                    <a:lstStyle/>
                    <a:p>
                      <a:pPr marL="76200" marR="0" lvl="0" indent="-25400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Рабочая тетрадь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Дидактический комплекс, предназначенный для самостоятельной работы обучающегося и позволяющий оценивать уровень освоения им учебного материала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-25400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Образец рабочей тетради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Разноуровне-вые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задачи и задания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репродуктивного уровня, позволяющие оценивать и диагностировать знание фактического материала и умение правильно использовать специальные термины и понятия, узнавание объектов изучения в рамках определенного раздела дисциплины;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реконструктивного уровня, позволяющие оценивать и диагностировать умения синтезировать, анализировать, обобщать материал с формулированием конкретных выводов, установлением причинно-следственных связей;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творческого уровня, позволяющие оценивать и диагностировать умения, интегрировать знания различных областей, аргументировать собственную точку зрения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разноуровневых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задач и заданий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221088"/>
          <a:ext cx="8856984" cy="1851875"/>
        </p:xfrm>
        <a:graphic>
          <a:graphicData uri="http://schemas.openxmlformats.org/drawingml/2006/table">
            <a:tbl>
              <a:tblPr/>
              <a:tblGrid>
                <a:gridCol w="1440160"/>
                <a:gridCol w="5824935"/>
                <a:gridCol w="1591889"/>
              </a:tblGrid>
              <a:tr h="1132486">
                <a:tc>
                  <a:txBody>
                    <a:bodyPr/>
                    <a:lstStyle/>
                    <a:p>
                      <a:pPr marL="762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Творческое задание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 регламентированное задание, имеющее нестандартное решение и позволяющее диагностировать умения, владения интегрировать знания различных областей, аргументировать собственную точку зрения. Может выполняться в индивидуальном порядке или группой обучающихся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групповых     и/или индивидуальных творческих заданий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389">
                <a:tc>
                  <a:txBody>
                    <a:bodyPr/>
                    <a:lstStyle/>
                    <a:p>
                      <a:pPr marL="7620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540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подборка работ обучающегося, раскрывающая его индивидуальные образовательные достижения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-254000" algn="l" defTabSz="914400" rtl="0" eaLnBrk="1" fontAlgn="base" latinLnBrk="0" hangingPunct="1">
                        <a:lnSpc>
                          <a:spcPts val="1625"/>
                        </a:lnSpc>
                        <a:spcBef>
                          <a:spcPts val="2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Структура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4572000" y="3357563"/>
            <a:ext cx="4392613" cy="2808287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Arial" charset="0"/>
              </a:rPr>
              <a:t>Задачи междисциплинарной промежуточной  аттестации и </a:t>
            </a:r>
            <a:r>
              <a:rPr lang="ru-RU" b="1" dirty="0" smtClean="0">
                <a:solidFill>
                  <a:srgbClr val="C00000"/>
                </a:solidFill>
                <a:latin typeface="Arial" charset="0"/>
              </a:rPr>
              <a:t> государственной итоговой </a:t>
            </a:r>
            <a:r>
              <a:rPr lang="ru-RU" b="1" dirty="0">
                <a:solidFill>
                  <a:srgbClr val="C00000"/>
                </a:solidFill>
                <a:latin typeface="Arial" charset="0"/>
              </a:rPr>
              <a:t>аттестации:</a:t>
            </a:r>
            <a:r>
              <a:rPr lang="ru-RU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оценивание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сформированности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компетенций на основе требований ФГОС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/>
              </a:solidFill>
              <a:latin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solidFill>
                <a:schemeClr val="accent2"/>
              </a:solidFill>
              <a:latin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solidFill>
                  <a:schemeClr val="accent2"/>
                </a:solidFill>
                <a:latin typeface="Arial" charset="0"/>
              </a:rPr>
              <a:t>наддисциплинарный</a:t>
            </a:r>
            <a:r>
              <a:rPr lang="ru-RU" sz="2200" dirty="0">
                <a:solidFill>
                  <a:schemeClr val="accent2"/>
                </a:solidFill>
                <a:latin typeface="Arial" charset="0"/>
              </a:rPr>
              <a:t> уровень</a:t>
            </a: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1120197" y="620713"/>
            <a:ext cx="6895669" cy="707886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ОЦЕНКА КОМПЕТЕНЦИЙ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79388" y="3357563"/>
            <a:ext cx="4176712" cy="2794000"/>
          </a:xfrm>
          <a:prstGeom prst="rect">
            <a:avLst/>
          </a:prstGeom>
          <a:solidFill>
            <a:srgbClr val="CCFFFF"/>
          </a:solidFill>
          <a:ln w="25400" algn="ctr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Задачи текущего и рубежного контроля, промежуточной аттестации по дисциплине: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оценивание элементов компетенций (ЗУВ)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2"/>
              </a:solidFill>
              <a:latin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2"/>
              </a:solidFill>
              <a:latin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accent2"/>
                </a:solidFill>
                <a:latin typeface="Arial" charset="0"/>
              </a:rPr>
              <a:t>дисциплинарный уровень</a:t>
            </a:r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179388" y="1557338"/>
            <a:ext cx="8821737" cy="1446212"/>
          </a:xfrm>
          <a:prstGeom prst="rect">
            <a:avLst/>
          </a:prstGeom>
          <a:solidFill>
            <a:srgbClr val="FFFFE1"/>
          </a:solidFill>
          <a:ln w="25400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b="1" dirty="0">
                <a:solidFill>
                  <a:srgbClr val="002060"/>
                </a:solidFill>
              </a:rPr>
              <a:t>Совокупность показателей оценки и выбранные формы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и методы </a:t>
            </a:r>
            <a:r>
              <a:rPr lang="ru-RU" altLang="ru-RU" sz="2200" b="1" dirty="0">
                <a:solidFill>
                  <a:srgbClr val="002060"/>
                </a:solidFill>
              </a:rPr>
              <a:t>контроля должны позволять диагностировать </a:t>
            </a:r>
            <a:r>
              <a:rPr lang="ru-RU" altLang="ru-RU" sz="2200" b="1" dirty="0" err="1">
                <a:solidFill>
                  <a:srgbClr val="002060"/>
                </a:solidFill>
              </a:rPr>
              <a:t>сформированность</a:t>
            </a:r>
            <a:r>
              <a:rPr lang="ru-RU" altLang="ru-RU" sz="2200" b="1" dirty="0">
                <a:solidFill>
                  <a:srgbClr val="002060"/>
                </a:solidFill>
              </a:rPr>
              <a:t> соответствующих общекультурных, </a:t>
            </a:r>
            <a:r>
              <a:rPr lang="ru-RU" altLang="ru-RU" sz="2200" b="1" dirty="0" err="1">
                <a:solidFill>
                  <a:srgbClr val="002060"/>
                </a:solidFill>
              </a:rPr>
              <a:t>общепрофессиональных</a:t>
            </a:r>
            <a:r>
              <a:rPr lang="ru-RU" altLang="ru-RU" sz="2200" b="1" dirty="0">
                <a:solidFill>
                  <a:srgbClr val="002060"/>
                </a:solidFill>
              </a:rPr>
              <a:t> и профессиональных компетенций</a:t>
            </a:r>
          </a:p>
        </p:txBody>
      </p:sp>
      <p:sp>
        <p:nvSpPr>
          <p:cNvPr id="20486" name="Стрелка вниз 6"/>
          <p:cNvSpPr>
            <a:spLocks noChangeArrowheads="1"/>
          </p:cNvSpPr>
          <p:nvPr/>
        </p:nvSpPr>
        <p:spPr bwMode="auto">
          <a:xfrm>
            <a:off x="1835150" y="4941888"/>
            <a:ext cx="304800" cy="628650"/>
          </a:xfrm>
          <a:prstGeom prst="downArrow">
            <a:avLst>
              <a:gd name="adj1" fmla="val 50000"/>
              <a:gd name="adj2" fmla="val 11720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ru-RU" altLang="ru-RU"/>
          </a:p>
        </p:txBody>
      </p:sp>
      <p:sp>
        <p:nvSpPr>
          <p:cNvPr id="20487" name="Стрелка вниз 7"/>
          <p:cNvSpPr>
            <a:spLocks noChangeArrowheads="1"/>
          </p:cNvSpPr>
          <p:nvPr/>
        </p:nvSpPr>
        <p:spPr bwMode="auto">
          <a:xfrm>
            <a:off x="6588125" y="5157788"/>
            <a:ext cx="304800" cy="482600"/>
          </a:xfrm>
          <a:prstGeom prst="downArrow">
            <a:avLst>
              <a:gd name="adj1" fmla="val 50000"/>
              <a:gd name="adj2" fmla="val 49926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 animBg="1"/>
      <p:bldP spid="343044" grpId="0" animBg="1"/>
      <p:bldP spid="34304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6672"/>
            <a:ext cx="90439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ТРЕБОВАНИЯ К ОЦЕНОЧНЫМ СРЕДСТВАМ ДЛЯ ПРОВЕРКИ СФОРМИРОВАННОСТИ КОМПЕТЕНЦИЙ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50" y="1484784"/>
            <a:ext cx="884396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pitchFamily="34" charset="0"/>
              </a:rPr>
              <a:t>1.ИНТЕГРАТИВНОСТЬ 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(МЕЖДИСЦИПЛИНАРНЫЙ ХАРАКТЕР, СВЯЗЬ ТЕОРИИ И ПРАКТИКИ);</a:t>
            </a: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b="1" dirty="0" smtClean="0">
                <a:solidFill>
                  <a:srgbClr val="002060"/>
                </a:solidFill>
                <a:cs typeface="Arial" pitchFamily="34" charset="0"/>
              </a:rPr>
              <a:t>ПРОБЛЕМНО-ДЕЯТЕЛЬНОСТНЫЙ 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ХАРАКТЕР;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ОРИЕНТАЦИЯ НА ПРИМЕНЕНИЕ УМЕНИЙ И ЗНАНИЙ В НЕТИПОВЫХ СИТУАЦИЯХ (НЕТОЖДЕСТВЕННОСТЬ ПРЕДЛАГАЕМЫХ ЗАДАНИЙ СТАНДАРТИЗИРОВАННЫМ УЧЕБНЫМ ЗАДАЧАМ);</a:t>
            </a:r>
          </a:p>
          <a:p>
            <a:pPr marL="457200" indent="-457200"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АКТУАЛИЗАЦИЯ В ЗАДАНИЯХ СОДЕРЖАНИЯ ПРОФЕССИОНАЛЬНОЙ ДЕЯТЕЛЬНОСТИ;</a:t>
            </a: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ЭКСПЕРТИЗА В ПРОФЕССИОНАЛЬНОМ СООБЩЕСТВЕ</a:t>
            </a: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altLang="ja-JP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altLang="ja-JP" sz="2000" b="1" dirty="0">
                <a:solidFill>
                  <a:srgbClr val="002060"/>
                </a:solidFill>
                <a:cs typeface="Arial" pitchFamily="34" charset="0"/>
              </a:rPr>
              <a:t>СВЯЗЬ КРИТЕРИЕВ С ПЛАНИРУЕМЫМИ РЕЗУЛЬТАТАМИ</a:t>
            </a:r>
            <a:endParaRPr lang="ru-RU" sz="2000" b="1" dirty="0">
              <a:solidFill>
                <a:srgbClr val="002060"/>
              </a:solidFill>
              <a:cs typeface="Arial" pitchFamily="34" charset="0"/>
            </a:endParaRPr>
          </a:p>
          <a:p>
            <a:pPr>
              <a:defRPr/>
            </a:pPr>
            <a:endParaRPr lang="ru-RU" sz="20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разработки ФОС дисциплин (практик)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400" b="1" i="1" dirty="0" smtClean="0"/>
              <a:t>     Разработка ФОС дисциплин/модулей/практик осуществляется поэтапно </a:t>
            </a:r>
            <a:r>
              <a:rPr lang="ru-RU" sz="2400" dirty="0" smtClean="0"/>
              <a:t>в рамках рабочих программ дисциплин (практик) кафедрой,  реализующей дисциплину (практику) и имеет следующую последовательность: </a:t>
            </a:r>
          </a:p>
          <a:p>
            <a:pPr algn="just"/>
            <a:r>
              <a:rPr lang="ru-RU" sz="2400" dirty="0" smtClean="0"/>
              <a:t>  1. Определение состава  компетенций, формируемых соответствующей дисциплиной (практикой).</a:t>
            </a:r>
          </a:p>
          <a:p>
            <a:pPr algn="just"/>
            <a:r>
              <a:rPr lang="ru-RU" sz="2400" dirty="0" smtClean="0"/>
              <a:t>  2.  Определения результатов обучения в виде знаний, умений, владений, освоение которых позволит в дальнейшем оценить уровень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компетенций.</a:t>
            </a:r>
          </a:p>
          <a:p>
            <a:pPr algn="just"/>
            <a:r>
              <a:rPr lang="ru-RU" sz="2400" dirty="0" smtClean="0"/>
              <a:t>   3. По каждой компетенции под каждое  знание, умение, владение устанавливается содержание обучения (разделы, темы, дидактические единицы), обеспечивающее их формирование и в дальнейшем оценку</a:t>
            </a:r>
            <a:r>
              <a:rPr lang="en-US" sz="2400" dirty="0" smtClean="0"/>
              <a:t>;</a:t>
            </a:r>
            <a:r>
              <a:rPr lang="ru-RU" sz="2400" dirty="0" smtClean="0"/>
              <a:t> осуществляется  «сборка» компетенций (в разрезе знаний, умений, владений) по каждой учебной дисциплине, что позволяет произвести их оценку при аттестации по учебной дисциплине.</a:t>
            </a:r>
          </a:p>
          <a:p>
            <a:pPr algn="just"/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9"/>
          <p:cNvSpPr txBox="1">
            <a:spLocks noChangeArrowheads="1"/>
          </p:cNvSpPr>
          <p:nvPr/>
        </p:nvSpPr>
        <p:spPr bwMode="auto">
          <a:xfrm>
            <a:off x="2268538" y="404813"/>
            <a:ext cx="45085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Способность </a:t>
            </a: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применять знания,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умения, ценностный и практический опыт для успешного решения личностных и профессиональных задач</a:t>
            </a:r>
          </a:p>
        </p:txBody>
      </p:sp>
      <p:sp>
        <p:nvSpPr>
          <p:cNvPr id="34819" name="Text Box 11"/>
          <p:cNvSpPr txBox="1">
            <a:spLocks noChangeArrowheads="1"/>
          </p:cNvSpPr>
          <p:nvPr/>
        </p:nvSpPr>
        <p:spPr bwMode="auto">
          <a:xfrm>
            <a:off x="107504" y="3140968"/>
            <a:ext cx="2663825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 algn="ctr" defTabSz="912813">
              <a:lnSpc>
                <a:spcPct val="80000"/>
              </a:lnSpc>
            </a:pPr>
            <a:endParaRPr lang="ru-RU" altLang="ru-RU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Интегративны: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объединяют знания,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умения, навыки,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готовность 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мобилизовать их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 конкретных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ситуациях</a:t>
            </a:r>
          </a:p>
          <a:p>
            <a:pPr marL="341313" indent="-341313" algn="ctr" defTabSz="912813">
              <a:lnSpc>
                <a:spcPct val="80000"/>
              </a:lnSpc>
            </a:pPr>
            <a:endParaRPr lang="ru-RU" altLang="ru-RU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Text Box 12"/>
          <p:cNvSpPr txBox="1">
            <a:spLocks noChangeArrowheads="1"/>
          </p:cNvSpPr>
          <p:nvPr/>
        </p:nvSpPr>
        <p:spPr bwMode="auto">
          <a:xfrm>
            <a:off x="6228184" y="3140968"/>
            <a:ext cx="2808288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Диагностичны</a:t>
            </a: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факт и степень их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endParaRPr lang="ru-RU" altLang="ru-RU" sz="20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могут быть 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диагностированы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на основе 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определенных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критериев</a:t>
            </a:r>
          </a:p>
          <a:p>
            <a:pPr marL="341313" indent="-341313" algn="ctr" defTabSz="912813">
              <a:lnSpc>
                <a:spcPct val="80000"/>
              </a:lnSpc>
            </a:pPr>
            <a:endParaRPr lang="ru-RU" altLang="ru-RU" sz="20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ctr" defTabSz="912813">
              <a:lnSpc>
                <a:spcPct val="80000"/>
              </a:lnSpc>
            </a:pPr>
            <a:endParaRPr lang="ru-RU" altLang="ru-RU" sz="20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2627784" y="4941168"/>
            <a:ext cx="3978654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Отражают социальный заказ</a:t>
            </a:r>
            <a:r>
              <a:rPr lang="ru-RU" altLang="ru-RU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ориентированы на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потребности </a:t>
            </a:r>
          </a:p>
          <a:p>
            <a:pPr marL="341313" indent="-341313"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рынка труда</a:t>
            </a:r>
          </a:p>
          <a:p>
            <a:pPr marL="341313" indent="-341313" algn="ctr" defTabSz="912813">
              <a:lnSpc>
                <a:spcPct val="80000"/>
              </a:lnSpc>
            </a:pPr>
            <a:endParaRPr lang="ru-RU" alt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179512" y="1412776"/>
            <a:ext cx="218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равны </a:t>
            </a:r>
          </a:p>
          <a:p>
            <a:pPr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сумме знаний, умений и навыков</a:t>
            </a:r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7020272" y="1700808"/>
            <a:ext cx="20193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сводимы </a:t>
            </a:r>
          </a:p>
          <a:p>
            <a:pPr algn="ctr" defTabSz="912813">
              <a:lnSpc>
                <a:spcPct val="80000"/>
              </a:lnSpc>
            </a:pPr>
            <a:r>
              <a:rPr lang="ru-RU" altLang="ru-RU" sz="20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к отдельной учебной дисциплине</a:t>
            </a:r>
          </a:p>
        </p:txBody>
      </p:sp>
      <p:sp>
        <p:nvSpPr>
          <p:cNvPr id="34824" name="Номер слайда 5"/>
          <p:cNvSpPr txBox="1">
            <a:spLocks noGrp="1"/>
          </p:cNvSpPr>
          <p:nvPr/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endParaRPr lang="ru-RU" alt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4825" name="Дата 3"/>
          <p:cNvSpPr txBox="1">
            <a:spLocks noGrp="1"/>
          </p:cNvSpPr>
          <p:nvPr/>
        </p:nvSpPr>
        <p:spPr bwMode="auto">
          <a:xfrm>
            <a:off x="2508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2813"/>
            <a:endParaRPr lang="ru-RU" altLang="ru-RU" b="1" dirty="0">
              <a:solidFill>
                <a:srgbClr val="9900CC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2564904"/>
            <a:ext cx="3773790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altLang="ru-RU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КОМПЕТЕНЦИИ</a:t>
            </a:r>
            <a:endParaRPr lang="ru-RU" sz="3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051720" y="2204864"/>
            <a:ext cx="683952" cy="35996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5292080" y="3284984"/>
            <a:ext cx="1152128" cy="43204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572000" y="3356992"/>
            <a:ext cx="0" cy="129614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3"/>
          </p:cNvCxnSpPr>
          <p:nvPr/>
        </p:nvCxnSpPr>
        <p:spPr>
          <a:xfrm flipH="1">
            <a:off x="6401574" y="2276872"/>
            <a:ext cx="762714" cy="61119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</p:cNvCxnSpPr>
          <p:nvPr/>
        </p:nvCxnSpPr>
        <p:spPr>
          <a:xfrm flipH="1" flipV="1">
            <a:off x="4499992" y="1916832"/>
            <a:ext cx="14687" cy="64807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483768" y="3284984"/>
            <a:ext cx="1080120" cy="36004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разработки ФОС дисциплин (практик)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4. Определение видов контроля (</a:t>
            </a:r>
            <a:r>
              <a:rPr lang="ru-RU" sz="2400" smtClean="0"/>
              <a:t>оценочных средств) </a:t>
            </a:r>
            <a:r>
              <a:rPr lang="ru-RU" sz="2400" dirty="0" smtClean="0"/>
              <a:t>по дисциплине (практике). Виды контроля должны соответствовать учебной карте дисциплины (практики).</a:t>
            </a:r>
          </a:p>
          <a:p>
            <a:pPr algn="just"/>
            <a:r>
              <a:rPr lang="ru-RU" sz="2400" dirty="0" smtClean="0"/>
              <a:t>  5. Определение для каждого вида контроля  учебных заданий, по итогам выполнения которых можно оценить степень достижения заданных результатов обучения. </a:t>
            </a:r>
          </a:p>
          <a:p>
            <a:pPr algn="just"/>
            <a:r>
              <a:rPr lang="ru-RU" sz="2400" dirty="0" smtClean="0"/>
              <a:t>  6. Определение критериев оценки качества выполнения контрольных заданий  и составление шкал оценивания.</a:t>
            </a:r>
          </a:p>
          <a:p>
            <a:pPr algn="just"/>
            <a:r>
              <a:rPr lang="ru-RU" sz="2400" dirty="0" smtClean="0"/>
              <a:t>  7. Подготовка  методических рекомендаций по выполнению оценочных мероприятий.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521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Макет ФОС по дисциплине 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r>
              <a:rPr lang="ru-RU" sz="1800" b="1" dirty="0" smtClean="0"/>
              <a:t>ПЕРЕЧЕНЬ КОМПЕТЕНЦИЙ, ФОРМИРУЕМЫХ ДИСЦИПЛИНОЙ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__________________________________________________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(наименование дисциплины)</a:t>
            </a:r>
            <a:endParaRPr lang="ru-RU" sz="18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3284984"/>
          <a:ext cx="6072336" cy="298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200128"/>
              </a:tblGrid>
              <a:tr h="408045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компетенции</a:t>
                      </a:r>
                      <a:endParaRPr lang="ru-RU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ОБЩЕКУЛЬТУРНЫЕ</a:t>
                      </a:r>
                      <a:r>
                        <a:rPr lang="ru-RU" sz="1600" b="1" baseline="0" dirty="0" smtClean="0"/>
                        <a:t> КОМПЕТЕНЦИИ</a:t>
                      </a:r>
                      <a:endParaRPr lang="ru-RU" sz="1600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ОК-1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  ….</a:t>
                      </a:r>
                      <a:endParaRPr lang="ru-RU" b="1" dirty="0"/>
                    </a:p>
                  </a:txBody>
                  <a:tcPr/>
                </a:tc>
              </a:tr>
              <a:tr h="63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ПК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small" dirty="0">
                          <a:latin typeface="Times New Roman"/>
                          <a:ea typeface="Times New Roman"/>
                        </a:rPr>
                        <a:t>ПРОФЕССИОНАЛЬНЫЕ КОМПЕТЕНЦИИ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    ПК–1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                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None/>
                        <a:tabLst>
                          <a:tab pos="15748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    ….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None/>
                        <a:tabLst>
                          <a:tab pos="15748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792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ПАСПОРТ ФОС ПО ДИСЦИПЛИНЕ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1484784"/>
          <a:ext cx="6648400" cy="491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09"/>
                <a:gridCol w="1999427"/>
                <a:gridCol w="1324773"/>
                <a:gridCol w="2299291"/>
              </a:tblGrid>
              <a:tr h="170260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Контролируеые</a:t>
                      </a:r>
                      <a:r>
                        <a:rPr lang="ru-RU" dirty="0" smtClean="0"/>
                        <a:t> разделы дисциплины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r>
                        <a:rPr lang="ru-RU" dirty="0" err="1" smtClean="0"/>
                        <a:t>компетен-ции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оценочного средства</a:t>
                      </a:r>
                      <a:endParaRPr lang="ru-RU" dirty="0"/>
                    </a:p>
                  </a:txBody>
                  <a:tcPr/>
                </a:tc>
              </a:tr>
              <a:tr h="11787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</a:tr>
              <a:tr h="8294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  </a:t>
                      </a:r>
                      <a:endParaRPr lang="ru-RU" b="1" dirty="0"/>
                    </a:p>
                  </a:txBody>
                  <a:tcPr/>
                </a:tc>
              </a:tr>
              <a:tr h="1204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792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МАКЕТ ФОС ПО ДИСЦИПЛИНЕ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r>
              <a:rPr lang="ru-RU" sz="2800" dirty="0" smtClean="0"/>
              <a:t> </a:t>
            </a:r>
            <a:r>
              <a:rPr lang="ru-RU" sz="2800" b="1" dirty="0" smtClean="0"/>
              <a:t>Вопросы к экзамену</a:t>
            </a:r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r>
              <a:rPr lang="ru-RU" sz="2800" dirty="0" smtClean="0"/>
              <a:t>по дисциплине</a:t>
            </a:r>
            <a:r>
              <a:rPr lang="ru-RU" sz="2800" b="1" i="1" dirty="0" smtClean="0"/>
              <a:t> </a:t>
            </a:r>
            <a:r>
              <a:rPr lang="ru-RU" sz="2800" baseline="30000" dirty="0" smtClean="0"/>
              <a:t> </a:t>
            </a:r>
            <a:r>
              <a:rPr lang="ru-RU" sz="2800" i="1" dirty="0" smtClean="0"/>
              <a:t>_______________________________________________</a:t>
            </a:r>
            <a:endParaRPr lang="ru-RU" sz="2800" dirty="0" smtClean="0"/>
          </a:p>
          <a:p>
            <a:r>
              <a:rPr lang="ru-RU" sz="2800" i="1" baseline="30000" dirty="0" smtClean="0"/>
              <a:t>           (наименование дисциплины)</a:t>
            </a:r>
            <a:endParaRPr lang="ru-RU" sz="2800" dirty="0" smtClean="0"/>
          </a:p>
          <a:p>
            <a:r>
              <a:rPr lang="ru-RU" sz="2800" dirty="0" smtClean="0"/>
              <a:t> </a:t>
            </a:r>
          </a:p>
          <a:p>
            <a:r>
              <a:rPr lang="ru-RU" sz="2800" dirty="0" smtClean="0"/>
              <a:t>1 _______________________________________________________</a:t>
            </a:r>
          </a:p>
          <a:p>
            <a:r>
              <a:rPr lang="ru-RU" sz="2800" dirty="0" smtClean="0"/>
              <a:t>2 _______________________________________________________</a:t>
            </a:r>
          </a:p>
          <a:p>
            <a:r>
              <a:rPr lang="ru-RU" sz="2800" dirty="0" smtClean="0"/>
              <a:t>3 _______________________________________________________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en-US" sz="2800" dirty="0" smtClean="0"/>
              <a:t>n</a:t>
            </a:r>
            <a:r>
              <a:rPr lang="ru-RU" sz="2800" dirty="0" smtClean="0"/>
              <a:t> ___________________________________________________________</a:t>
            </a:r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pPr fontAlgn="base"/>
            <a:r>
              <a:rPr lang="ru-RU" sz="2800" dirty="0" smtClean="0"/>
              <a:t>Составитель ________________________ И.О. Фамилия</a:t>
            </a:r>
          </a:p>
          <a:p>
            <a:pPr fontAlgn="base"/>
            <a:r>
              <a:rPr lang="ru-RU" sz="2800" baseline="30000" dirty="0" smtClean="0"/>
              <a:t>                                                                              (подпись)</a:t>
            </a:r>
            <a:endParaRPr lang="ru-RU" sz="2800" dirty="0" smtClean="0"/>
          </a:p>
          <a:p>
            <a:pPr fontAlgn="base"/>
            <a:r>
              <a:rPr lang="ru-RU" sz="2800" dirty="0" smtClean="0"/>
              <a:t>«____»__________________20     г. </a:t>
            </a:r>
          </a:p>
          <a:p>
            <a:pPr>
              <a:buNone/>
            </a:pPr>
            <a:endParaRPr lang="ru-RU" sz="2800" dirty="0" smtClean="0"/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792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Форма экзаменационного билета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100" dirty="0" smtClean="0"/>
              <a:t>        МИНОБРНАУКИ РОССИИ</a:t>
            </a:r>
          </a:p>
          <a:p>
            <a:pPr>
              <a:buNone/>
            </a:pPr>
            <a:r>
              <a:rPr lang="ru-RU" sz="1100" dirty="0" smtClean="0"/>
              <a:t>        Федеральное государственное автономное образовательное</a:t>
            </a:r>
          </a:p>
          <a:p>
            <a:pPr>
              <a:buNone/>
            </a:pPr>
            <a:r>
              <a:rPr lang="ru-RU" sz="1100" dirty="0" smtClean="0"/>
              <a:t>         учреждение высшего образования</a:t>
            </a:r>
          </a:p>
          <a:p>
            <a:pPr>
              <a:buNone/>
            </a:pPr>
            <a:r>
              <a:rPr lang="ru-RU" sz="1100" dirty="0" smtClean="0"/>
              <a:t>         «ЮЖНЫЙ ФЕДЕРАЛЬНЫЙ УНИВЕРСИТЕТ»</a:t>
            </a:r>
          </a:p>
          <a:p>
            <a:pPr>
              <a:buNone/>
            </a:pPr>
            <a:r>
              <a:rPr lang="ru-RU" sz="1100" dirty="0" smtClean="0"/>
              <a:t>  </a:t>
            </a:r>
          </a:p>
          <a:p>
            <a:pPr fontAlgn="base">
              <a:buNone/>
            </a:pPr>
            <a:r>
              <a:rPr lang="ru-RU" sz="1100" b="1" dirty="0" smtClean="0"/>
              <a:t>          ЭКЗАМЕНАЦИОННЫЙ БИЛЕТ №</a:t>
            </a:r>
            <a:r>
              <a:rPr lang="ru-RU" sz="1100" dirty="0" smtClean="0"/>
              <a:t> </a:t>
            </a:r>
          </a:p>
          <a:p>
            <a:pPr fontAlgn="base"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По дисциплине</a:t>
            </a:r>
            <a:r>
              <a:rPr lang="ru-RU" sz="1100" b="1" dirty="0" smtClean="0"/>
              <a:t> _____________________________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Структурное </a:t>
            </a:r>
            <a:r>
              <a:rPr lang="ru-RU" sz="1100" dirty="0" err="1" smtClean="0"/>
              <a:t>подразделение</a:t>
            </a:r>
            <a:r>
              <a:rPr lang="ru-RU" sz="1100" b="1" dirty="0" err="1" smtClean="0"/>
              <a:t>____________________</a:t>
            </a:r>
            <a:r>
              <a:rPr lang="ru-RU" sz="1100" b="1" dirty="0" smtClean="0"/>
              <a:t> 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Направление/</a:t>
            </a:r>
            <a:r>
              <a:rPr lang="en-US" sz="1100" dirty="0" smtClean="0"/>
              <a:t>c</a:t>
            </a:r>
            <a:r>
              <a:rPr lang="ru-RU" sz="1100" dirty="0" err="1" smtClean="0"/>
              <a:t>пециальность</a:t>
            </a:r>
            <a:r>
              <a:rPr lang="ru-RU" sz="1100" b="1" dirty="0" err="1" smtClean="0"/>
              <a:t>____________________</a:t>
            </a:r>
            <a:endParaRPr lang="ru-RU" sz="1100" dirty="0" smtClean="0"/>
          </a:p>
          <a:p>
            <a:pPr fontAlgn="base">
              <a:buNone/>
            </a:pPr>
            <a:endParaRPr lang="ru-RU" sz="1100" dirty="0" smtClean="0"/>
          </a:p>
          <a:p>
            <a:pPr fontAlgn="base">
              <a:buNone/>
            </a:pPr>
            <a:endParaRPr lang="ru-RU" sz="1100" dirty="0" smtClean="0"/>
          </a:p>
          <a:p>
            <a:pPr fontAlgn="base">
              <a:buNone/>
            </a:pPr>
            <a:r>
              <a:rPr lang="ru-RU" sz="1100" dirty="0" smtClean="0"/>
              <a:t>        1  Вопрос…………………………………………………………………………… </a:t>
            </a:r>
          </a:p>
          <a:p>
            <a:pPr fontAlgn="base">
              <a:buNone/>
            </a:pPr>
            <a:r>
              <a:rPr lang="ru-RU" sz="1100" dirty="0" smtClean="0"/>
              <a:t>        2  Вопрос…………………………………………………………………………… </a:t>
            </a:r>
          </a:p>
          <a:p>
            <a:pPr fontAlgn="base">
              <a:buNone/>
            </a:pPr>
            <a:r>
              <a:rPr lang="ru-RU" sz="1100" dirty="0" smtClean="0"/>
              <a:t>        3 * ………………………………………………………………………………….. </a:t>
            </a:r>
          </a:p>
          <a:p>
            <a:pPr fontAlgn="base">
              <a:buNone/>
            </a:pPr>
            <a:r>
              <a:rPr lang="ru-RU" sz="1100" dirty="0" smtClean="0"/>
              <a:t> </a:t>
            </a:r>
          </a:p>
          <a:p>
            <a:pPr fontAlgn="base">
              <a:buNone/>
            </a:pPr>
            <a:r>
              <a:rPr lang="ru-RU" sz="1100" dirty="0" smtClean="0"/>
              <a:t>        Составитель        </a:t>
            </a:r>
            <a:r>
              <a:rPr lang="ru-RU" sz="1100" dirty="0" err="1" smtClean="0"/>
              <a:t>_____________________________________И.О.Фамилия</a:t>
            </a:r>
            <a:r>
              <a:rPr lang="ru-RU" sz="1100" baseline="30000" dirty="0" smtClean="0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(подпись)   </a:t>
            </a:r>
            <a:r>
              <a:rPr lang="ru-RU" sz="1100" dirty="0" smtClean="0"/>
              <a:t>                   </a:t>
            </a:r>
          </a:p>
          <a:p>
            <a:pPr fontAlgn="base">
              <a:buNone/>
            </a:pPr>
            <a:r>
              <a:rPr lang="ru-RU" sz="1100" dirty="0" smtClean="0"/>
              <a:t> </a:t>
            </a:r>
          </a:p>
          <a:p>
            <a:pPr fontAlgn="base">
              <a:buNone/>
            </a:pPr>
            <a:r>
              <a:rPr lang="ru-RU" sz="1100" dirty="0" smtClean="0"/>
              <a:t>        Заведующий кафедрой    </a:t>
            </a:r>
          </a:p>
          <a:p>
            <a:pPr fontAlgn="base">
              <a:buNone/>
            </a:pPr>
            <a:r>
              <a:rPr lang="ru-RU" sz="1100" dirty="0" smtClean="0"/>
              <a:t>         </a:t>
            </a:r>
            <a:r>
              <a:rPr lang="ru-RU" sz="1100" dirty="0" err="1" smtClean="0"/>
              <a:t>__________________________И.О.Фамилия</a:t>
            </a:r>
            <a:r>
              <a:rPr lang="ru-RU" sz="1100" baseline="30000" dirty="0" smtClean="0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lang="ru-RU" sz="1100" dirty="0" smtClean="0"/>
              <a:t> </a:t>
            </a:r>
          </a:p>
          <a:p>
            <a:pPr fontAlgn="base">
              <a:buNone/>
            </a:pPr>
            <a:r>
              <a:rPr lang="ru-RU" sz="1100" baseline="30000" dirty="0" smtClean="0"/>
              <a:t>                                                                                           (подпись)   </a:t>
            </a:r>
            <a:r>
              <a:rPr lang="ru-RU" sz="1100" dirty="0" smtClean="0"/>
              <a:t>                   </a:t>
            </a:r>
          </a:p>
          <a:p>
            <a:pPr fontAlgn="base">
              <a:buNone/>
            </a:pPr>
            <a:r>
              <a:rPr lang="ru-RU" sz="1100" dirty="0" smtClean="0"/>
              <a:t>         «____»__________________20     г.  </a:t>
            </a:r>
          </a:p>
          <a:p>
            <a:pPr fontAlgn="base">
              <a:buNone/>
            </a:pPr>
            <a:r>
              <a:rPr lang="ru-RU" sz="1100" dirty="0" smtClean="0"/>
              <a:t> </a:t>
            </a:r>
          </a:p>
          <a:p>
            <a:pPr fontAlgn="base">
              <a:buNone/>
            </a:pPr>
            <a:r>
              <a:rPr lang="ru-RU" sz="1100" dirty="0" smtClean="0"/>
              <a:t> </a:t>
            </a:r>
          </a:p>
          <a:p>
            <a:pPr fontAlgn="base">
              <a:buNone/>
            </a:pPr>
            <a:r>
              <a:rPr lang="ru-RU" sz="1100" dirty="0" smtClean="0"/>
              <a:t>  </a:t>
            </a:r>
          </a:p>
          <a:p>
            <a:pPr fontAlgn="base"/>
            <a:r>
              <a:rPr lang="ru-RU" sz="1100" dirty="0" smtClean="0"/>
              <a:t>  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792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Форма экзаменационного билета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100" dirty="0" smtClean="0"/>
              <a:t>        Примечание * Практическая (</a:t>
            </a:r>
            <a:r>
              <a:rPr lang="ru-RU" sz="1100" dirty="0" err="1" smtClean="0"/>
              <a:t>ое</a:t>
            </a:r>
            <a:r>
              <a:rPr lang="ru-RU" sz="1100" dirty="0" smtClean="0"/>
              <a:t>) задача/задание включается по усмотрению преподавателя. </a:t>
            </a:r>
          </a:p>
          <a:p>
            <a:pPr fontAlgn="base"/>
            <a:r>
              <a:rPr lang="ru-RU" sz="1100" dirty="0" smtClean="0"/>
              <a:t>К комплекту экзаменационных билетов прилагаются разработанные  преподавателем и утвержденные на заседании кафедры критерии оценки по дисциплине.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Например:</a:t>
            </a:r>
          </a:p>
          <a:p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отлично</a:t>
            </a:r>
            <a:r>
              <a:rPr lang="ru-RU" sz="1100" dirty="0" smtClean="0"/>
              <a:t> – </a:t>
            </a:r>
          </a:p>
          <a:p>
            <a:pPr fontAlgn="base"/>
            <a:r>
              <a:rPr lang="ru-RU" sz="1100" i="1" dirty="0" smtClean="0"/>
              <a:t>устный ответ</a:t>
            </a:r>
            <a:r>
              <a:rPr lang="ru-RU" sz="1100" dirty="0" smtClean="0"/>
              <a:t> - </a:t>
            </a:r>
            <a:r>
              <a:rPr lang="ru-RU" sz="1100" dirty="0" err="1" smtClean="0"/>
              <a:t>ответ</a:t>
            </a:r>
            <a:r>
              <a:rPr lang="ru-RU" sz="1100" dirty="0" smtClean="0"/>
              <a:t> полный и правильный; материал изложен в определенной логической последовательности, литературным языком; ответ самостоятельный.</a:t>
            </a:r>
          </a:p>
          <a:p>
            <a:r>
              <a:rPr lang="ru-RU" sz="1100" i="1" dirty="0" smtClean="0"/>
              <a:t>практическое задание – </a:t>
            </a:r>
            <a:r>
              <a:rPr lang="ru-RU" sz="1100" dirty="0" smtClean="0"/>
              <a:t>выполнено верно.</a:t>
            </a:r>
          </a:p>
          <a:p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 хорошо</a:t>
            </a:r>
            <a:r>
              <a:rPr lang="ru-RU" sz="1100" dirty="0" smtClean="0"/>
              <a:t> – </a:t>
            </a:r>
          </a:p>
          <a:p>
            <a:pPr fontAlgn="base"/>
            <a:r>
              <a:rPr lang="ru-RU" sz="1100" i="1" dirty="0" smtClean="0"/>
              <a:t>устный ответ</a:t>
            </a:r>
            <a:r>
              <a:rPr lang="ru-RU" sz="1100" dirty="0" smtClean="0"/>
              <a:t> - </a:t>
            </a:r>
            <a:r>
              <a:rPr lang="ru-RU" sz="1100" dirty="0" err="1" smtClean="0"/>
              <a:t>ответ</a:t>
            </a:r>
            <a:r>
              <a:rPr lang="ru-RU" sz="1100" dirty="0" smtClean="0"/>
              <a:t> полный и правильный; материал изложен в определенной логической последовательности,  при этом допущены две-три несущественные ошибки, исправленные по требованию преподавателя.</a:t>
            </a:r>
          </a:p>
          <a:p>
            <a:r>
              <a:rPr lang="ru-RU" sz="1100" i="1" dirty="0" smtClean="0"/>
              <a:t>практическое задание - </a:t>
            </a:r>
            <a:r>
              <a:rPr lang="ru-RU" sz="1100" dirty="0" smtClean="0"/>
              <a:t>обучающийся испытывает небольшие затруднения при выполнении задания.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удовлетворительно</a:t>
            </a:r>
            <a:r>
              <a:rPr lang="ru-RU" sz="1100" dirty="0" smtClean="0"/>
              <a:t> – </a:t>
            </a:r>
          </a:p>
          <a:p>
            <a:pPr fontAlgn="base"/>
            <a:r>
              <a:rPr lang="ru-RU" sz="1100" i="1" dirty="0" smtClean="0"/>
              <a:t>устный ответ</a:t>
            </a:r>
            <a:r>
              <a:rPr lang="ru-RU" sz="1100" dirty="0" smtClean="0"/>
              <a:t> - </a:t>
            </a:r>
            <a:r>
              <a:rPr lang="ru-RU" sz="1100" dirty="0" err="1" smtClean="0"/>
              <a:t>ответ</a:t>
            </a:r>
            <a:r>
              <a:rPr lang="ru-RU" sz="1100" dirty="0" smtClean="0"/>
              <a:t> полный, но при этом допущена существенная ошибка, или неполный, несвязный.</a:t>
            </a:r>
          </a:p>
          <a:p>
            <a:pPr fontAlgn="base"/>
            <a:r>
              <a:rPr lang="ru-RU" sz="1100" i="1" dirty="0" smtClean="0"/>
              <a:t>практическое задание</a:t>
            </a:r>
            <a:r>
              <a:rPr lang="ru-RU" sz="1100" dirty="0" smtClean="0"/>
              <a:t> - обучающийся испытывает существенные затруднения при выполнении задания.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неудовлетворительно </a:t>
            </a:r>
            <a:r>
              <a:rPr lang="ru-RU" sz="1100" dirty="0" smtClean="0"/>
              <a:t>– </a:t>
            </a:r>
          </a:p>
          <a:p>
            <a:pPr fontAlgn="base"/>
            <a:r>
              <a:rPr lang="ru-RU" sz="1100" i="1" dirty="0" smtClean="0"/>
              <a:t>устный ответ</a:t>
            </a:r>
            <a:r>
              <a:rPr lang="ru-RU" sz="1100" dirty="0" smtClean="0"/>
              <a:t> - при ответе обнаружено непонимание обучающимся основного содержания учебного материала или допущены существенные ошибки, которые обучающийся не смог исправить при наводящих вопросах преподавателя или ответ отсутствует.</a:t>
            </a:r>
          </a:p>
          <a:p>
            <a:pPr fontAlgn="base"/>
            <a:r>
              <a:rPr lang="ru-RU" sz="1100" i="1" dirty="0" smtClean="0"/>
              <a:t>практическое задание</a:t>
            </a:r>
            <a:r>
              <a:rPr lang="ru-RU" sz="1100" dirty="0" smtClean="0"/>
              <a:t> – не выполнено или выполнено неверно.</a:t>
            </a:r>
          </a:p>
          <a:p>
            <a:pPr fontAlgn="base"/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> </a:t>
            </a:r>
          </a:p>
          <a:p>
            <a:pPr fontAlgn="base">
              <a:buNone/>
            </a:pPr>
            <a:r>
              <a:rPr lang="ru-RU" sz="1100" dirty="0" smtClean="0"/>
              <a:t>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792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Тесты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100" dirty="0" smtClean="0"/>
              <a:t>        </a:t>
            </a:r>
          </a:p>
          <a:p>
            <a:r>
              <a:rPr lang="ru-RU" sz="1100" dirty="0" smtClean="0"/>
              <a:t>              </a:t>
            </a:r>
            <a:r>
              <a:rPr lang="ru-RU" sz="1100" b="1" dirty="0" smtClean="0"/>
              <a:t>1. Банк тестов по разделам и темам</a:t>
            </a:r>
            <a:endParaRPr lang="ru-RU" sz="1100" dirty="0" smtClean="0"/>
          </a:p>
          <a:p>
            <a:r>
              <a:rPr lang="ru-RU" sz="1100" dirty="0" smtClean="0"/>
              <a:t>Раздел ……</a:t>
            </a:r>
          </a:p>
          <a:p>
            <a:r>
              <a:rPr lang="ru-RU" sz="1100" dirty="0" smtClean="0"/>
              <a:t>Тема 1 ……..</a:t>
            </a:r>
          </a:p>
          <a:p>
            <a:r>
              <a:rPr lang="ru-RU" sz="1100" dirty="0" smtClean="0"/>
              <a:t>1.Тестовое задание (вопрос)_________________________ </a:t>
            </a:r>
          </a:p>
          <a:p>
            <a:r>
              <a:rPr lang="ru-RU" sz="1100" dirty="0" smtClean="0"/>
              <a:t>варианты ответов: _________________________________</a:t>
            </a:r>
          </a:p>
          <a:p>
            <a:r>
              <a:rPr lang="ru-RU" sz="1100" dirty="0" smtClean="0"/>
              <a:t>2.Тестовое задание (вопрос)__________________________ </a:t>
            </a:r>
          </a:p>
          <a:p>
            <a:r>
              <a:rPr lang="ru-RU" sz="1100" dirty="0" smtClean="0"/>
              <a:t>варианты ответов: __________________________________</a:t>
            </a:r>
          </a:p>
          <a:p>
            <a:r>
              <a:rPr lang="ru-RU" sz="1100" dirty="0" err="1" smtClean="0"/>
              <a:t>n</a:t>
            </a:r>
            <a:r>
              <a:rPr lang="ru-RU" sz="1100" dirty="0" smtClean="0"/>
              <a:t>. Тестовое задание (вопрос)__________________________ </a:t>
            </a:r>
          </a:p>
          <a:p>
            <a:r>
              <a:rPr lang="ru-RU" sz="1100" dirty="0" smtClean="0"/>
              <a:t>варианты </a:t>
            </a:r>
            <a:r>
              <a:rPr lang="ru-RU" sz="1100" dirty="0" err="1" smtClean="0"/>
              <a:t>ответов:___________________________________</a:t>
            </a:r>
            <a:endParaRPr lang="ru-RU" sz="1100" dirty="0" smtClean="0"/>
          </a:p>
          <a:p>
            <a:r>
              <a:rPr lang="ru-RU" sz="1100" dirty="0" smtClean="0"/>
              <a:t>Тема </a:t>
            </a:r>
            <a:r>
              <a:rPr lang="en-US" sz="1100" dirty="0" smtClean="0"/>
              <a:t>n</a:t>
            </a:r>
            <a:r>
              <a:rPr lang="ru-RU" sz="1100" dirty="0" smtClean="0"/>
              <a:t>……..</a:t>
            </a:r>
          </a:p>
          <a:p>
            <a:r>
              <a:rPr lang="ru-RU" sz="1100" dirty="0" smtClean="0"/>
              <a:t>1.Тестовое задание (вопрос)_________________________ </a:t>
            </a:r>
          </a:p>
          <a:p>
            <a:r>
              <a:rPr lang="ru-RU" sz="1100" dirty="0" smtClean="0"/>
              <a:t>варианты ответов: _________________________________</a:t>
            </a:r>
          </a:p>
          <a:p>
            <a:r>
              <a:rPr lang="ru-RU" sz="1100" dirty="0" smtClean="0"/>
              <a:t>2.Тестовое задание (вопрос)__________________________ </a:t>
            </a:r>
          </a:p>
          <a:p>
            <a:r>
              <a:rPr lang="ru-RU" sz="1100" dirty="0" smtClean="0"/>
              <a:t>варианты ответов: __________________________________</a:t>
            </a:r>
          </a:p>
          <a:p>
            <a:r>
              <a:rPr lang="ru-RU" sz="1100" dirty="0" err="1" smtClean="0"/>
              <a:t>n</a:t>
            </a:r>
            <a:r>
              <a:rPr lang="ru-RU" sz="1100" dirty="0" smtClean="0"/>
              <a:t>. Тестовое задание (вопрос)__________________________ </a:t>
            </a:r>
          </a:p>
          <a:p>
            <a:r>
              <a:rPr lang="ru-RU" sz="1100" dirty="0" smtClean="0"/>
              <a:t>варианты </a:t>
            </a:r>
            <a:r>
              <a:rPr lang="ru-RU" sz="1100" dirty="0" err="1" smtClean="0"/>
              <a:t>ответов:___________________________________</a:t>
            </a:r>
            <a:endParaRPr lang="ru-RU" sz="1100" dirty="0" smtClean="0"/>
          </a:p>
          <a:p>
            <a:r>
              <a:rPr lang="ru-RU" sz="1100" b="1" dirty="0" smtClean="0"/>
              <a:t>2. Спецификация теста</a:t>
            </a:r>
            <a:endParaRPr lang="ru-RU" sz="1100" dirty="0" smtClean="0"/>
          </a:p>
          <a:p>
            <a:r>
              <a:rPr lang="ru-RU" sz="1100" b="1" dirty="0" smtClean="0"/>
              <a:t>3. Инструкция по выполнению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4. Критерии оценки: </a:t>
            </a:r>
            <a:endParaRPr lang="ru-RU" sz="1100" dirty="0" smtClean="0"/>
          </a:p>
          <a:p>
            <a:pPr lvl="0" fontAlgn="base"/>
            <a:r>
              <a:rPr lang="ru-RU" sz="1100" dirty="0" smtClean="0"/>
              <a:t>оценка «отлично» выставляется студенту, если ..………………………………………….….; </a:t>
            </a:r>
          </a:p>
          <a:p>
            <a:pPr lvl="0" fontAlgn="base"/>
            <a:r>
              <a:rPr lang="ru-RU" sz="1100" dirty="0" smtClean="0"/>
              <a:t>оценка «хорошо» ……………………………… ………………………………………….…….;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……………………………….……………………………….….; </a:t>
            </a:r>
          </a:p>
          <a:p>
            <a:pPr lvl="0" fontAlgn="base"/>
            <a:r>
              <a:rPr lang="ru-RU" sz="1100" dirty="0" smtClean="0"/>
              <a:t>оценка «неудовлетворительно» …………………………………………………………………  </a:t>
            </a:r>
          </a:p>
          <a:p>
            <a:r>
              <a:rPr lang="ru-RU" sz="1100" dirty="0" smtClean="0"/>
              <a:t>*К комплекту экзаменационных тестов прилагаются ключи.</a:t>
            </a:r>
          </a:p>
          <a:p>
            <a:pPr fontAlgn="base"/>
            <a:r>
              <a:rPr lang="ru-RU" sz="1100" dirty="0" smtClean="0"/>
              <a:t>Составитель ________________________ И.О. Фамилия</a:t>
            </a:r>
          </a:p>
          <a:p>
            <a:pPr fontAlgn="base"/>
            <a:r>
              <a:rPr lang="ru-RU" sz="1100" baseline="30000" dirty="0" smtClean="0"/>
              <a:t>                                                                              (подпись)</a:t>
            </a:r>
            <a:endParaRPr lang="ru-RU" sz="1100" dirty="0" smtClean="0"/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/>
            <a:r>
              <a:rPr lang="ru-RU" sz="1100" b="1" dirty="0" smtClean="0"/>
              <a:t> </a:t>
            </a:r>
            <a:endParaRPr lang="ru-RU" sz="1100" dirty="0" smtClean="0"/>
          </a:p>
          <a:p>
            <a:pPr fontAlgn="base">
              <a:buNone/>
            </a:pPr>
            <a:endParaRPr lang="ru-RU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229600" cy="7920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Оформление задания для деловой (ролевой) игры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980728"/>
            <a:ext cx="8229600" cy="561662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100" b="1" dirty="0" smtClean="0"/>
              <a:t>        Деловая (ролевая) игра</a:t>
            </a:r>
            <a:endParaRPr lang="ru-RU" sz="1100" dirty="0" smtClean="0"/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по дисциплине</a:t>
            </a:r>
            <a:r>
              <a:rPr lang="ru-RU" sz="1100" b="1" i="1" dirty="0" smtClean="0"/>
              <a:t> </a:t>
            </a:r>
            <a:r>
              <a:rPr lang="ru-RU" sz="1100" baseline="30000" dirty="0" smtClean="0"/>
              <a:t> </a:t>
            </a:r>
            <a:r>
              <a:rPr lang="ru-RU" sz="1100" dirty="0" smtClean="0"/>
              <a:t>_______________________</a:t>
            </a:r>
          </a:p>
          <a:p>
            <a:pPr fontAlgn="base"/>
            <a:r>
              <a:rPr lang="ru-RU" sz="1100" baseline="30000" dirty="0" smtClean="0"/>
              <a:t>(наименование дисциплины)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1 Тема (проблема, ситуация)</a:t>
            </a:r>
            <a:r>
              <a:rPr lang="ru-RU" sz="1100" dirty="0" smtClean="0"/>
              <a:t>  ……………………………………………………………… </a:t>
            </a:r>
          </a:p>
          <a:p>
            <a:pPr fontAlgn="base"/>
            <a:r>
              <a:rPr lang="ru-RU" sz="1100" dirty="0" smtClean="0"/>
              <a:t>……………………………………………………………………………………………………………………………………………………………………………… </a:t>
            </a:r>
          </a:p>
          <a:p>
            <a:pPr fontAlgn="base"/>
            <a:r>
              <a:rPr lang="ru-RU" sz="1100" b="1" dirty="0" smtClean="0"/>
              <a:t>2 Концепция игры</a:t>
            </a:r>
            <a:r>
              <a:rPr lang="ru-RU" sz="1100" dirty="0" smtClean="0"/>
              <a:t> ……………………………………………………………… </a:t>
            </a:r>
          </a:p>
          <a:p>
            <a:pPr fontAlgn="base"/>
            <a:r>
              <a:rPr lang="ru-RU" sz="1100" dirty="0" smtClean="0"/>
              <a:t>………………………………………………………………………………………………………………………………………………………………………………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3 Роли: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……………………………………………………………………………………; </a:t>
            </a:r>
          </a:p>
          <a:p>
            <a:pPr fontAlgn="base"/>
            <a:r>
              <a:rPr lang="ru-RU" sz="1100" dirty="0" smtClean="0"/>
              <a:t>- ……………………………………………………………………………………; </a:t>
            </a:r>
          </a:p>
          <a:p>
            <a:pPr fontAlgn="base"/>
            <a:r>
              <a:rPr lang="ru-RU" sz="1100" b="1" dirty="0" smtClean="0"/>
              <a:t>4 Ожидаемый (е)  результат (</a:t>
            </a:r>
            <a:r>
              <a:rPr lang="ru-RU" sz="1100" b="1" dirty="0" err="1" smtClean="0"/>
              <a:t>ы</a:t>
            </a:r>
            <a:r>
              <a:rPr lang="ru-RU" sz="1100" b="1" dirty="0" smtClean="0"/>
              <a:t>)</a:t>
            </a:r>
            <a:r>
              <a:rPr lang="ru-RU" sz="1100" dirty="0" smtClean="0"/>
              <a:t>………………………………………...……… </a:t>
            </a:r>
          </a:p>
          <a:p>
            <a:pPr fontAlgn="base"/>
            <a:r>
              <a:rPr lang="ru-RU" sz="1100" dirty="0" smtClean="0"/>
              <a:t>……………………………………………………………………………………… </a:t>
            </a:r>
          </a:p>
          <a:p>
            <a:r>
              <a:rPr lang="ru-RU" sz="1100" dirty="0" smtClean="0"/>
              <a:t>Программа проведения и/или методические рекомендации по подготовке и проведению. </a:t>
            </a:r>
          </a:p>
          <a:p>
            <a:pPr fontAlgn="base"/>
            <a:r>
              <a:rPr lang="ru-RU" sz="1100" b="1" dirty="0" smtClean="0"/>
              <a:t> 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Критерии оценки: 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lvl="0" fontAlgn="base"/>
            <a:r>
              <a:rPr lang="ru-RU" sz="1100" dirty="0" smtClean="0"/>
              <a:t>оценка «отлично» выставляется студенту, если ..………………………; </a:t>
            </a:r>
          </a:p>
          <a:p>
            <a:pPr lvl="0" fontAlgn="base"/>
            <a:r>
              <a:rPr lang="ru-RU" sz="1100" dirty="0" smtClean="0"/>
              <a:t>оценка «хорошо» ……………………………… …………………………;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…………………………………….………; </a:t>
            </a:r>
          </a:p>
          <a:p>
            <a:pPr lvl="0" fontAlgn="base"/>
            <a:r>
              <a:rPr lang="ru-RU" sz="1100" dirty="0" smtClean="0"/>
              <a:t>оценка «неудовлетворительно» ……………………………….………….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 выставляется студенту, если  ……………..…………; </a:t>
            </a:r>
          </a:p>
          <a:p>
            <a:pPr fontAlgn="base"/>
            <a:r>
              <a:rPr lang="ru-RU" sz="1100" dirty="0" smtClean="0"/>
              <a:t>- оценка «не зачтено» …………………………………………...…………..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Составитель ________________________ И.О. Фамилия</a:t>
            </a:r>
          </a:p>
          <a:p>
            <a:pPr fontAlgn="base"/>
            <a:r>
              <a:rPr lang="ru-RU" sz="1100" baseline="30000" dirty="0" smtClean="0"/>
              <a:t>                                                                              (подпись)</a:t>
            </a:r>
            <a:endParaRPr lang="ru-RU" sz="1100" dirty="0" smtClean="0"/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>
              <a:buNone/>
            </a:pPr>
            <a:endParaRPr lang="ru-RU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229600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Оформление задания для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кейс-задачи</a:t>
            </a: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132764"/>
            <a:ext cx="8229600" cy="5464588"/>
          </a:xfrm>
        </p:spPr>
        <p:txBody>
          <a:bodyPr>
            <a:noAutofit/>
          </a:bodyPr>
          <a:lstStyle/>
          <a:p>
            <a:pPr fontAlgn="base"/>
            <a:endParaRPr lang="ru-RU" sz="1100" b="1" dirty="0" smtClean="0"/>
          </a:p>
          <a:p>
            <a:pPr fontAlgn="base"/>
            <a:endParaRPr lang="ru-RU" sz="1100" b="1" dirty="0" smtClean="0"/>
          </a:p>
          <a:p>
            <a:pPr fontAlgn="base"/>
            <a:endParaRPr lang="ru-RU" sz="1100" b="1" dirty="0" smtClean="0"/>
          </a:p>
          <a:p>
            <a:pPr fontAlgn="base"/>
            <a:r>
              <a:rPr lang="ru-RU" sz="1100" b="1" dirty="0" smtClean="0"/>
              <a:t>Кейс-задача</a:t>
            </a:r>
            <a:endParaRPr lang="ru-RU" sz="1100" dirty="0" smtClean="0"/>
          </a:p>
          <a:p>
            <a:pPr fontAlgn="base"/>
            <a:r>
              <a:rPr lang="ru-RU" sz="1100" dirty="0" smtClean="0"/>
              <a:t>по дисциплине</a:t>
            </a:r>
            <a:r>
              <a:rPr lang="ru-RU" sz="1100" b="1" i="1" dirty="0" smtClean="0"/>
              <a:t> </a:t>
            </a:r>
            <a:r>
              <a:rPr lang="ru-RU" sz="1100" baseline="30000" dirty="0" smtClean="0"/>
              <a:t> </a:t>
            </a:r>
            <a:r>
              <a:rPr lang="ru-RU" sz="1100" dirty="0" smtClean="0"/>
              <a:t>_______________________</a:t>
            </a:r>
          </a:p>
          <a:p>
            <a:pPr fontAlgn="base"/>
            <a:r>
              <a:rPr lang="ru-RU" sz="1100" baseline="30000" dirty="0" smtClean="0"/>
              <a:t>(наименование дисциплины)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Задание (я):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……………………………………………………………………………………; </a:t>
            </a:r>
          </a:p>
          <a:p>
            <a:pPr fontAlgn="base"/>
            <a:r>
              <a:rPr lang="ru-RU" sz="1100" dirty="0" smtClean="0"/>
              <a:t>- ……………………………………………………………………………………; </a:t>
            </a:r>
          </a:p>
          <a:p>
            <a:pPr fontAlgn="base"/>
            <a:r>
              <a:rPr lang="ru-RU" sz="1100" dirty="0" smtClean="0"/>
              <a:t>- ……………………………………………………………………………………; </a:t>
            </a:r>
          </a:p>
          <a:p>
            <a:pPr fontAlgn="base"/>
            <a:r>
              <a:rPr lang="ru-RU" sz="1100" dirty="0" smtClean="0"/>
              <a:t>- ……………………………………………………………………………………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Инструкция и/или методические рекомендации по выполнению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 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Критерии оценки: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 выставляется студенту, если  ……………..………………; </a:t>
            </a:r>
          </a:p>
          <a:p>
            <a:pPr fontAlgn="base"/>
            <a:r>
              <a:rPr lang="ru-RU" sz="1100" dirty="0" smtClean="0"/>
              <a:t>- оценка «не зачтено» ……………………………………………………………..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Составитель ________________________ И.О. Фамилия</a:t>
            </a:r>
          </a:p>
          <a:p>
            <a:pPr fontAlgn="base"/>
            <a:r>
              <a:rPr lang="ru-RU" sz="1100" dirty="0" smtClean="0"/>
              <a:t>                                                                                                                </a:t>
            </a:r>
            <a:r>
              <a:rPr lang="ru-RU" sz="1100" baseline="30000" dirty="0" smtClean="0"/>
              <a:t>(подпись)</a:t>
            </a:r>
            <a:endParaRPr lang="ru-RU" sz="1100" dirty="0" smtClean="0"/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229600" cy="1224136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Вопросы для коллоквиумов, собеседования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100" b="1" dirty="0" smtClean="0"/>
          </a:p>
          <a:p>
            <a:pPr fontAlgn="base">
              <a:buNone/>
            </a:pPr>
            <a:r>
              <a:rPr lang="ru-RU" sz="1100" b="1" dirty="0" smtClean="0"/>
              <a:t>       Раздел </a:t>
            </a:r>
            <a:r>
              <a:rPr lang="ru-RU" sz="1100" dirty="0" smtClean="0"/>
              <a:t>……………………….…………………………………………………. </a:t>
            </a:r>
          </a:p>
          <a:p>
            <a:pPr fontAlgn="base"/>
            <a:r>
              <a:rPr lang="ru-RU" sz="1100" dirty="0" smtClean="0"/>
              <a:t>1 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2 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…  ………………………………………………………………………………. </a:t>
            </a:r>
          </a:p>
          <a:p>
            <a:pPr fontAlgn="base"/>
            <a:r>
              <a:rPr lang="ru-RU" sz="1100" dirty="0" err="1" smtClean="0"/>
              <a:t>n</a:t>
            </a:r>
            <a:r>
              <a:rPr lang="ru-RU" sz="1100" dirty="0" smtClean="0"/>
              <a:t>  ….……………………………………………………………………………..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Раздел </a:t>
            </a:r>
            <a:r>
              <a:rPr lang="ru-RU" sz="1100" dirty="0" smtClean="0"/>
              <a:t>……………………….…..…………………………………………….. </a:t>
            </a:r>
          </a:p>
          <a:p>
            <a:pPr fontAlgn="base"/>
            <a:r>
              <a:rPr lang="ru-RU" sz="1100" dirty="0" smtClean="0"/>
              <a:t>1 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2 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…  ………………………………………………………………………………. </a:t>
            </a:r>
          </a:p>
          <a:p>
            <a:pPr fontAlgn="base"/>
            <a:r>
              <a:rPr lang="ru-RU" sz="1100" dirty="0" err="1" smtClean="0"/>
              <a:t>n</a:t>
            </a:r>
            <a:r>
              <a:rPr lang="ru-RU" sz="1100" dirty="0" smtClean="0"/>
              <a:t>  ……………….………………………………………………………………..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Критерии оценки: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lvl="0" fontAlgn="base"/>
            <a:r>
              <a:rPr lang="ru-RU" sz="1100" dirty="0" smtClean="0"/>
              <a:t>оценка «отлично» выставляется студенту, если ..…………………; </a:t>
            </a:r>
          </a:p>
          <a:p>
            <a:pPr lvl="0" fontAlgn="base"/>
            <a:r>
              <a:rPr lang="ru-RU" sz="1100" dirty="0" smtClean="0"/>
              <a:t>оценка «хорошо» ……………………………… ……………………;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……………………………….………; </a:t>
            </a:r>
          </a:p>
          <a:p>
            <a:pPr lvl="0" fontAlgn="base"/>
            <a:r>
              <a:rPr lang="ru-RU" sz="1100" dirty="0" smtClean="0"/>
              <a:t>оценка «неудовлетворительно» …………………………………….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 выставляется студенту, если  ………………..…; </a:t>
            </a:r>
          </a:p>
          <a:p>
            <a:pPr fontAlgn="base"/>
            <a:r>
              <a:rPr lang="ru-RU" sz="1100" dirty="0" smtClean="0"/>
              <a:t>- оценка «не зачтено» ………………………………………………….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Составитель ________________________ И.О. Фамилия</a:t>
            </a:r>
          </a:p>
          <a:p>
            <a:pPr fontAlgn="base"/>
            <a:r>
              <a:rPr lang="ru-RU" sz="1100" baseline="30000" dirty="0" smtClean="0"/>
              <a:t>(подпись)</a:t>
            </a:r>
            <a:endParaRPr lang="ru-RU" sz="1100" dirty="0" smtClean="0"/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 </a:t>
            </a:r>
            <a:endParaRPr lang="ru-RU" sz="1100" dirty="0" smtClean="0"/>
          </a:p>
          <a:p>
            <a:pPr fontAlgn="base"/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849313"/>
          </a:xfrm>
        </p:spPr>
        <p:txBody>
          <a:bodyPr>
            <a:noAutofit/>
          </a:bodyPr>
          <a:lstStyle/>
          <a:p>
            <a:pPr algn="ctr" defTabSz="912813" eaLnBrk="1" hangingPunct="1"/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ПИРАМИДА» РЕЗУЛЬТАТОВ </a:t>
            </a:r>
            <a:b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alt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ОБУЧЕНИЯ И КОМПЕТЕНЦИЙ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27088" y="908050"/>
            <a:ext cx="7416800" cy="5545286"/>
            <a:chOff x="1156" y="935"/>
            <a:chExt cx="3493" cy="2715"/>
          </a:xfrm>
        </p:grpSpPr>
        <p:sp>
          <p:nvSpPr>
            <p:cNvPr id="24582" name="AutoShape 4"/>
            <p:cNvSpPr>
              <a:spLocks noChangeArrowheads="1"/>
            </p:cNvSpPr>
            <p:nvPr/>
          </p:nvSpPr>
          <p:spPr bwMode="auto">
            <a:xfrm>
              <a:off x="1156" y="1344"/>
              <a:ext cx="3493" cy="21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76200" cmpd="tri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ru-RU" altLang="ru-RU"/>
            </a:p>
          </p:txBody>
        </p:sp>
        <p:sp>
          <p:nvSpPr>
            <p:cNvPr id="24583" name="Text Box 5"/>
            <p:cNvSpPr txBox="1">
              <a:spLocks noChangeArrowheads="1"/>
            </p:cNvSpPr>
            <p:nvPr/>
          </p:nvSpPr>
          <p:spPr bwMode="auto">
            <a:xfrm>
              <a:off x="1610" y="1979"/>
              <a:ext cx="25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2400" b="1" dirty="0">
                  <a:solidFill>
                    <a:schemeClr val="bg1"/>
                  </a:solidFill>
                  <a:cs typeface="Arial" charset="0"/>
                </a:rPr>
                <a:t>КОМПЕТЕНЦИИ</a:t>
              </a:r>
            </a:p>
          </p:txBody>
        </p:sp>
        <p:sp>
          <p:nvSpPr>
            <p:cNvPr id="24584" name="Line 6"/>
            <p:cNvSpPr>
              <a:spLocks noChangeShapeType="1"/>
            </p:cNvSpPr>
            <p:nvPr/>
          </p:nvSpPr>
          <p:spPr bwMode="auto">
            <a:xfrm>
              <a:off x="2168" y="2251"/>
              <a:ext cx="145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Text Box 7"/>
            <p:cNvSpPr txBox="1">
              <a:spLocks noChangeArrowheads="1"/>
            </p:cNvSpPr>
            <p:nvPr/>
          </p:nvSpPr>
          <p:spPr bwMode="auto">
            <a:xfrm>
              <a:off x="1610" y="2342"/>
              <a:ext cx="25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bg1"/>
                  </a:solidFill>
                  <a:cs typeface="Arial" charset="0"/>
                </a:rPr>
                <a:t>НАВЫКИ</a:t>
              </a:r>
            </a:p>
          </p:txBody>
        </p:sp>
        <p:sp>
          <p:nvSpPr>
            <p:cNvPr id="24586" name="Text Box 8"/>
            <p:cNvSpPr txBox="1">
              <a:spLocks noChangeArrowheads="1"/>
            </p:cNvSpPr>
            <p:nvPr/>
          </p:nvSpPr>
          <p:spPr bwMode="auto">
            <a:xfrm>
              <a:off x="1610" y="3158"/>
              <a:ext cx="25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bg1"/>
                  </a:solidFill>
                  <a:cs typeface="Arial" charset="0"/>
                </a:rPr>
                <a:t>ЛИЧНОСТНЫЕ КАЧЕСТВА</a:t>
              </a:r>
            </a:p>
          </p:txBody>
        </p:sp>
        <p:sp>
          <p:nvSpPr>
            <p:cNvPr id="24587" name="Text Box 9"/>
            <p:cNvSpPr txBox="1">
              <a:spLocks noChangeArrowheads="1"/>
            </p:cNvSpPr>
            <p:nvPr/>
          </p:nvSpPr>
          <p:spPr bwMode="auto">
            <a:xfrm>
              <a:off x="1610" y="2614"/>
              <a:ext cx="25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bg1"/>
                  </a:solidFill>
                  <a:cs typeface="Arial" charset="0"/>
                </a:rPr>
                <a:t>УМЕНИЯ</a:t>
              </a:r>
            </a:p>
          </p:txBody>
        </p:sp>
        <p:sp>
          <p:nvSpPr>
            <p:cNvPr id="24588" name="Text Box 10"/>
            <p:cNvSpPr txBox="1">
              <a:spLocks noChangeArrowheads="1"/>
            </p:cNvSpPr>
            <p:nvPr/>
          </p:nvSpPr>
          <p:spPr bwMode="auto">
            <a:xfrm>
              <a:off x="1610" y="2879"/>
              <a:ext cx="25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bg1"/>
                  </a:solidFill>
                  <a:cs typeface="Arial" charset="0"/>
                </a:rPr>
                <a:t>ЗНАНИЯ</a:t>
              </a:r>
            </a:p>
          </p:txBody>
        </p:sp>
        <p:sp>
          <p:nvSpPr>
            <p:cNvPr id="24589" name="Line 11"/>
            <p:cNvSpPr>
              <a:spLocks noChangeShapeType="1"/>
            </p:cNvSpPr>
            <p:nvPr/>
          </p:nvSpPr>
          <p:spPr bwMode="auto">
            <a:xfrm>
              <a:off x="1919" y="2568"/>
              <a:ext cx="196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Line 12"/>
            <p:cNvSpPr>
              <a:spLocks noChangeShapeType="1"/>
            </p:cNvSpPr>
            <p:nvPr/>
          </p:nvSpPr>
          <p:spPr bwMode="auto">
            <a:xfrm>
              <a:off x="1701" y="2841"/>
              <a:ext cx="240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Line 13"/>
            <p:cNvSpPr>
              <a:spLocks noChangeShapeType="1"/>
            </p:cNvSpPr>
            <p:nvPr/>
          </p:nvSpPr>
          <p:spPr bwMode="auto">
            <a:xfrm>
              <a:off x="1474" y="3113"/>
              <a:ext cx="2858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AutoShape 14"/>
            <p:cNvSpPr>
              <a:spLocks noChangeArrowheads="1"/>
            </p:cNvSpPr>
            <p:nvPr/>
          </p:nvSpPr>
          <p:spPr bwMode="auto">
            <a:xfrm rot="2320646">
              <a:off x="1292" y="1026"/>
              <a:ext cx="635" cy="2624"/>
            </a:xfrm>
            <a:prstGeom prst="downArrow">
              <a:avLst>
                <a:gd name="adj1" fmla="val 50000"/>
                <a:gd name="adj2" fmla="val 103307"/>
              </a:avLst>
            </a:prstGeom>
            <a:solidFill>
              <a:srgbClr val="339966">
                <a:alpha val="52940"/>
              </a:srgbClr>
            </a:soli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ru-RU" altLang="ru-RU"/>
            </a:p>
          </p:txBody>
        </p:sp>
        <p:sp>
          <p:nvSpPr>
            <p:cNvPr id="24593" name="WordArt 15"/>
            <p:cNvSpPr>
              <a:spLocks noChangeArrowheads="1" noChangeShapeType="1" noTextEdit="1"/>
            </p:cNvSpPr>
            <p:nvPr/>
          </p:nvSpPr>
          <p:spPr bwMode="auto">
            <a:xfrm rot="18870107">
              <a:off x="1070" y="1929"/>
              <a:ext cx="1494" cy="32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ru-RU" sz="1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993366"/>
                  </a:solidFill>
                  <a:latin typeface="Arial"/>
                  <a:cs typeface="Arial"/>
                </a:rPr>
                <a:t>ПРОЕКТИРОВАНИЕ </a:t>
              </a:r>
              <a:r>
                <a:rPr lang="ru-RU" sz="1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993366"/>
                  </a:solidFill>
                  <a:latin typeface="Arial"/>
                  <a:cs typeface="Arial"/>
                </a:rPr>
                <a:t> ОП</a:t>
              </a:r>
              <a:endParaRPr lang="ru-RU" sz="1600" kern="10" dirty="0">
                <a:ln w="9525">
                  <a:noFill/>
                  <a:round/>
                  <a:headEnd/>
                  <a:tailEnd/>
                </a:ln>
                <a:solidFill>
                  <a:srgbClr val="993366"/>
                </a:solidFill>
                <a:latin typeface="Arial"/>
                <a:cs typeface="Arial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3833" y="935"/>
              <a:ext cx="640" cy="2624"/>
              <a:chOff x="3833" y="572"/>
              <a:chExt cx="640" cy="2624"/>
            </a:xfrm>
          </p:grpSpPr>
          <p:sp>
            <p:nvSpPr>
              <p:cNvPr id="24595" name="AutoShape 17"/>
              <p:cNvSpPr>
                <a:spLocks noChangeArrowheads="1"/>
              </p:cNvSpPr>
              <p:nvPr/>
            </p:nvSpPr>
            <p:spPr bwMode="auto">
              <a:xfrm rot="19279354" flipV="1">
                <a:off x="3833" y="572"/>
                <a:ext cx="635" cy="2624"/>
              </a:xfrm>
              <a:prstGeom prst="downArrow">
                <a:avLst>
                  <a:gd name="adj1" fmla="val 50000"/>
                  <a:gd name="adj2" fmla="val 103307"/>
                </a:avLst>
              </a:prstGeom>
              <a:solidFill>
                <a:srgbClr val="33CCCC">
                  <a:alpha val="56862"/>
                </a:srgbClr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 defTabSz="912813"/>
                <a:endParaRPr lang="ru-RU" altLang="ru-RU" b="1">
                  <a:latin typeface="Verdana" pitchFamily="34" charset="0"/>
                </a:endParaRPr>
              </a:p>
            </p:txBody>
          </p:sp>
          <p:sp>
            <p:nvSpPr>
              <p:cNvPr id="24596" name="WordArt 18"/>
              <p:cNvSpPr>
                <a:spLocks noChangeArrowheads="1" noChangeShapeType="1" noTextEdit="1"/>
              </p:cNvSpPr>
              <p:nvPr/>
            </p:nvSpPr>
            <p:spPr bwMode="auto">
              <a:xfrm rot="4168979">
                <a:off x="3708" y="1605"/>
                <a:ext cx="936" cy="594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55556"/>
                  </a:avLst>
                </a:prstTxWarp>
              </a:bodyPr>
              <a:lstStyle/>
              <a:p>
                <a:pPr algn="ctr"/>
                <a:r>
                  <a:rPr lang="ru-RU" sz="14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993366"/>
                    </a:solidFill>
                    <a:latin typeface="Arial"/>
                    <a:cs typeface="Arial"/>
                  </a:rPr>
                  <a:t>Учебный процесс</a:t>
                </a:r>
              </a:p>
              <a:p>
                <a:pPr algn="ctr"/>
                <a:r>
                  <a:rPr lang="ru-RU" sz="14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993366"/>
                    </a:solidFill>
                    <a:latin typeface="Arial"/>
                    <a:cs typeface="Arial"/>
                  </a:rPr>
                  <a:t>Реализация </a:t>
                </a:r>
                <a:r>
                  <a:rPr lang="ru-RU" sz="1400" kern="10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993366"/>
                    </a:solidFill>
                    <a:latin typeface="Arial"/>
                    <a:cs typeface="Arial"/>
                  </a:rPr>
                  <a:t> ОП</a:t>
                </a:r>
                <a:endParaRPr lang="ru-RU" sz="14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993366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4" name="Дата 3"/>
          <p:cNvSpPr txBox="1">
            <a:spLocks noGrp="1"/>
          </p:cNvSpPr>
          <p:nvPr/>
        </p:nvSpPr>
        <p:spPr>
          <a:xfrm>
            <a:off x="179388" y="6308725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4581" name="Номер слайда 5"/>
          <p:cNvSpPr txBox="1">
            <a:spLocks noGrp="1"/>
          </p:cNvSpPr>
          <p:nvPr/>
        </p:nvSpPr>
        <p:spPr bwMode="auto">
          <a:xfrm>
            <a:off x="8104188" y="617220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912813"/>
            <a:endParaRPr lang="ru-RU" altLang="ru-RU" sz="1600" b="1" dirty="0">
              <a:solidFill>
                <a:srgbClr val="1D45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229600" cy="1224136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Комплект заданий для контрольной работы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100" b="1" dirty="0" smtClean="0"/>
          </a:p>
          <a:p>
            <a:pPr fontAlgn="base"/>
            <a:r>
              <a:rPr lang="ru-RU" sz="1100" b="1" dirty="0" smtClean="0"/>
              <a:t> Тема</a:t>
            </a:r>
            <a:r>
              <a:rPr lang="ru-RU" sz="1100" dirty="0" smtClean="0"/>
              <a:t> ……………………………………………………………….…………………………………………….…. </a:t>
            </a:r>
          </a:p>
          <a:p>
            <a:pPr fontAlgn="base"/>
            <a:r>
              <a:rPr lang="ru-RU" sz="1100" b="1" dirty="0" smtClean="0"/>
              <a:t>Вариант 1 </a:t>
            </a:r>
            <a:r>
              <a:rPr lang="ru-RU" sz="1100" dirty="0" smtClean="0"/>
              <a:t>…………………………………………………………..…..…………………………………………. </a:t>
            </a:r>
          </a:p>
          <a:p>
            <a:pPr fontAlgn="base"/>
            <a:r>
              <a:rPr lang="ru-RU" sz="1100" dirty="0" smtClean="0"/>
              <a:t>Задание 1  ……………………………………………………………...………………………………..…………. </a:t>
            </a:r>
          </a:p>
          <a:p>
            <a:pPr fontAlgn="base"/>
            <a:r>
              <a:rPr lang="ru-RU" sz="1100" dirty="0" smtClean="0"/>
              <a:t>…  …………………………………………………………………….…..………………………………………… </a:t>
            </a:r>
          </a:p>
          <a:p>
            <a:pPr fontAlgn="base"/>
            <a:r>
              <a:rPr lang="ru-RU" sz="1100" dirty="0" smtClean="0"/>
              <a:t>Задание </a:t>
            </a:r>
            <a:r>
              <a:rPr lang="ru-RU" sz="1100" dirty="0" err="1" smtClean="0"/>
              <a:t>n</a:t>
            </a:r>
            <a:r>
              <a:rPr lang="ru-RU" sz="1100" dirty="0" smtClean="0"/>
              <a:t>  …………………………………………………………….………...………………………………..… </a:t>
            </a:r>
          </a:p>
          <a:p>
            <a:pPr fontAlgn="base"/>
            <a:r>
              <a:rPr lang="ru-RU" sz="1100" b="1" dirty="0" smtClean="0"/>
              <a:t>Вариант 2 </a:t>
            </a:r>
            <a:r>
              <a:rPr lang="ru-RU" sz="1100" dirty="0" smtClean="0"/>
              <a:t>……………………………………………………………...……….….………………………………. </a:t>
            </a:r>
          </a:p>
          <a:p>
            <a:pPr fontAlgn="base"/>
            <a:r>
              <a:rPr lang="ru-RU" sz="1100" dirty="0" smtClean="0"/>
              <a:t>Задание 1  …………………………………………..……………………………………..……………..…………. </a:t>
            </a:r>
          </a:p>
          <a:p>
            <a:pPr fontAlgn="base"/>
            <a:r>
              <a:rPr lang="ru-RU" sz="1100" dirty="0" smtClean="0"/>
              <a:t>…  ……………………………………………………..……………………………………..……………………… </a:t>
            </a:r>
          </a:p>
          <a:p>
            <a:pPr fontAlgn="base"/>
            <a:r>
              <a:rPr lang="ru-RU" sz="1100" dirty="0" smtClean="0"/>
              <a:t>Задание </a:t>
            </a:r>
            <a:r>
              <a:rPr lang="ru-RU" sz="1100" dirty="0" err="1" smtClean="0"/>
              <a:t>n</a:t>
            </a:r>
            <a:r>
              <a:rPr lang="ru-RU" sz="1100" dirty="0" smtClean="0"/>
              <a:t>  …………………………………………………...…………………………….……………………….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Критерии оценки: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lvl="0" fontAlgn="base"/>
            <a:r>
              <a:rPr lang="ru-RU" sz="1100" dirty="0" smtClean="0"/>
              <a:t>оценка «отлично» выставляется студенту, если ..………..………………………; </a:t>
            </a:r>
          </a:p>
          <a:p>
            <a:pPr lvl="0" fontAlgn="base"/>
            <a:r>
              <a:rPr lang="ru-RU" sz="1100" dirty="0" smtClean="0"/>
              <a:t>оценка «хорошо» ……………………………… ………..…………………………;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………………………………………..…….………; </a:t>
            </a:r>
          </a:p>
          <a:p>
            <a:pPr lvl="0" fontAlgn="base"/>
            <a:r>
              <a:rPr lang="ru-RU" sz="1100" dirty="0" smtClean="0"/>
              <a:t>оценка «неудовлетворительно» …………………………………..……………….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 выставляется студенту, если  …………………..……………..; </a:t>
            </a:r>
          </a:p>
          <a:p>
            <a:pPr fontAlgn="base"/>
            <a:r>
              <a:rPr lang="ru-RU" sz="1100" dirty="0" smtClean="0"/>
              <a:t>- оценка «не зачтено» …………………………………………………………………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Составитель ________________________ И.О. Фамилия</a:t>
            </a:r>
          </a:p>
          <a:p>
            <a:pPr fontAlgn="base"/>
            <a:r>
              <a:rPr lang="ru-RU" sz="1100" baseline="30000" dirty="0" smtClean="0"/>
              <a:t>                                                                  (подпись)</a:t>
            </a:r>
            <a:endParaRPr lang="ru-RU" sz="1100" dirty="0" smtClean="0"/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endParaRPr lang="ru-RU" sz="1100" dirty="0" smtClean="0"/>
          </a:p>
          <a:p>
            <a:pPr fontAlgn="base"/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188640"/>
            <a:ext cx="8301608" cy="1224136"/>
          </a:xfrm>
        </p:spPr>
        <p:txBody>
          <a:bodyPr>
            <a:normAutofit/>
          </a:bodyPr>
          <a:lstStyle/>
          <a:p>
            <a:pPr algn="ctr" fontAlgn="base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Перечень дискуссионных тем для круглого стола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100" b="1" dirty="0" smtClean="0"/>
          </a:p>
          <a:p>
            <a:pPr fontAlgn="base">
              <a:buNone/>
            </a:pPr>
            <a:r>
              <a:rPr lang="ru-RU" sz="1100" dirty="0" smtClean="0"/>
              <a:t>        </a:t>
            </a:r>
            <a:r>
              <a:rPr lang="ru-RU" sz="1100" b="1" dirty="0" smtClean="0"/>
              <a:t>Перечень дискуссионных тем для круглого стола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(дискуссии, полемики, диспута, дебатов)</a:t>
            </a:r>
            <a:endParaRPr lang="ru-RU" sz="1100" dirty="0" smtClean="0"/>
          </a:p>
          <a:p>
            <a:pPr fontAlgn="base"/>
            <a:r>
              <a:rPr lang="ru-RU" sz="1100" dirty="0" smtClean="0"/>
              <a:t>по дисциплине</a:t>
            </a:r>
            <a:r>
              <a:rPr lang="ru-RU" sz="1100" b="1" i="1" dirty="0" smtClean="0"/>
              <a:t> </a:t>
            </a:r>
            <a:r>
              <a:rPr lang="ru-RU" sz="1100" baseline="30000" dirty="0" smtClean="0"/>
              <a:t> </a:t>
            </a:r>
            <a:r>
              <a:rPr lang="ru-RU" sz="1100" i="1" dirty="0" smtClean="0"/>
              <a:t>_______________________</a:t>
            </a:r>
            <a:endParaRPr lang="ru-RU" sz="1100" dirty="0" smtClean="0"/>
          </a:p>
          <a:p>
            <a:pPr fontAlgn="base"/>
            <a:r>
              <a:rPr lang="ru-RU" sz="1100" baseline="30000" dirty="0" smtClean="0"/>
              <a:t>(наименование дисциплины)</a:t>
            </a:r>
            <a:endParaRPr lang="ru-RU" sz="1100" dirty="0" smtClean="0"/>
          </a:p>
          <a:p>
            <a:pPr fontAlgn="base"/>
            <a:r>
              <a:rPr lang="ru-RU" sz="1100" dirty="0" smtClean="0"/>
              <a:t>1 ………………………………………………………………………………….. </a:t>
            </a:r>
          </a:p>
          <a:p>
            <a:pPr fontAlgn="base"/>
            <a:r>
              <a:rPr lang="ru-RU" sz="1100" dirty="0" smtClean="0"/>
              <a:t>2…………………………………………………………………………………... </a:t>
            </a:r>
          </a:p>
          <a:p>
            <a:pPr fontAlgn="base"/>
            <a:r>
              <a:rPr lang="ru-RU" sz="1100" dirty="0" smtClean="0"/>
              <a:t>…  ………………………………………………………………………………... </a:t>
            </a:r>
          </a:p>
          <a:p>
            <a:pPr fontAlgn="base"/>
            <a:r>
              <a:rPr lang="ru-RU" sz="1100" dirty="0" err="1" smtClean="0"/>
              <a:t>n</a:t>
            </a:r>
            <a:r>
              <a:rPr lang="ru-RU" sz="1100" dirty="0" smtClean="0"/>
              <a:t> ……….…………………………………………………………………………. </a:t>
            </a:r>
          </a:p>
          <a:p>
            <a:r>
              <a:rPr lang="ru-RU" sz="1100" dirty="0" smtClean="0"/>
              <a:t> </a:t>
            </a:r>
          </a:p>
          <a:p>
            <a:r>
              <a:rPr lang="ru-RU" sz="1100" dirty="0" smtClean="0"/>
              <a:t>Программа проведения и/или методические рекомендации по подготовке и проведению. 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Критерии оценки: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lvl="0" fontAlgn="base"/>
            <a:r>
              <a:rPr lang="ru-RU" sz="1100" dirty="0" smtClean="0"/>
              <a:t>оценка «отлично» выставляется студенту, если ..…………………; </a:t>
            </a:r>
          </a:p>
          <a:p>
            <a:pPr lvl="0" fontAlgn="base"/>
            <a:r>
              <a:rPr lang="ru-RU" sz="1100" dirty="0" smtClean="0"/>
              <a:t>оценка «хорошо» ……………………………… ……………………;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……………………………….………; </a:t>
            </a:r>
          </a:p>
          <a:p>
            <a:pPr lvl="0" fontAlgn="base"/>
            <a:r>
              <a:rPr lang="ru-RU" sz="1100" dirty="0" smtClean="0"/>
              <a:t>оценка «неудовлетворительно» …………………………………….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 выставляется студенту, если  …………………..; </a:t>
            </a:r>
          </a:p>
          <a:p>
            <a:pPr fontAlgn="base"/>
            <a:r>
              <a:rPr lang="ru-RU" sz="1100" dirty="0" smtClean="0"/>
              <a:t>- оценка «не зачтено» …………………………………………………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Составитель ________________________ И.О. Фамилия</a:t>
            </a:r>
          </a:p>
          <a:p>
            <a:pPr fontAlgn="base"/>
            <a:r>
              <a:rPr lang="ru-RU" sz="1100" baseline="30000" dirty="0" smtClean="0"/>
              <a:t>                                                                               (подпись)</a:t>
            </a:r>
            <a:endParaRPr lang="ru-RU" sz="1100" dirty="0" smtClean="0"/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188640"/>
            <a:ext cx="8301608" cy="1224136"/>
          </a:xfrm>
        </p:spPr>
        <p:txBody>
          <a:bodyPr>
            <a:normAutofit/>
          </a:bodyPr>
          <a:lstStyle/>
          <a:p>
            <a:pPr algn="ctr" fontAlgn="base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Темы творческих заданий (проектов)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pPr fontAlgn="base"/>
            <a:r>
              <a:rPr lang="ru-RU" sz="1100" b="1" dirty="0" smtClean="0"/>
              <a:t>Групповые творческие задания (проекты):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1 ……………………………………………………………………………………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2 ……………………………………………………………………………………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… ………………………………………………………………………………….. </a:t>
            </a:r>
          </a:p>
          <a:p>
            <a:pPr fontAlgn="base"/>
            <a:r>
              <a:rPr lang="ru-RU" sz="1100" dirty="0" err="1" smtClean="0"/>
              <a:t>n</a:t>
            </a:r>
            <a:r>
              <a:rPr lang="ru-RU" sz="1100" dirty="0" smtClean="0"/>
              <a:t> …………………………………………………………………………………… </a:t>
            </a:r>
          </a:p>
          <a:p>
            <a:r>
              <a:rPr lang="ru-RU" sz="1100" dirty="0" smtClean="0"/>
              <a:t>Описание задания/проекта </a:t>
            </a:r>
          </a:p>
          <a:p>
            <a:r>
              <a:rPr lang="ru-RU" sz="1100" dirty="0" smtClean="0"/>
              <a:t>Требования к оформлению задания/проекта</a:t>
            </a:r>
          </a:p>
          <a:p>
            <a:r>
              <a:rPr lang="ru-RU" sz="1100" dirty="0" smtClean="0"/>
              <a:t> </a:t>
            </a:r>
          </a:p>
          <a:p>
            <a:pPr fontAlgn="base"/>
            <a:r>
              <a:rPr lang="ru-RU" sz="1100" b="1" dirty="0" smtClean="0"/>
              <a:t>Индивидуальные творческие задания (проекты):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1 ……………………………………………………………………………………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2 …………………………………………………………………………………… </a:t>
            </a:r>
          </a:p>
          <a:p>
            <a:pPr fontAlgn="base"/>
            <a:r>
              <a:rPr lang="ru-RU" sz="1100" dirty="0" smtClean="0"/>
              <a:t>… .…………………………………………………………………………………. </a:t>
            </a:r>
          </a:p>
          <a:p>
            <a:pPr fontAlgn="base"/>
            <a:r>
              <a:rPr lang="ru-RU" sz="1100" dirty="0" err="1" smtClean="0"/>
              <a:t>n</a:t>
            </a:r>
            <a:r>
              <a:rPr lang="ru-RU" sz="1100" dirty="0" smtClean="0"/>
              <a:t> …………………………………………………………………………………… </a:t>
            </a:r>
          </a:p>
          <a:p>
            <a:r>
              <a:rPr lang="ru-RU" sz="1100" dirty="0" smtClean="0"/>
              <a:t>Описание задания/проекта </a:t>
            </a:r>
          </a:p>
          <a:p>
            <a:r>
              <a:rPr lang="ru-RU" sz="1100" dirty="0" smtClean="0"/>
              <a:t>Требования к оформлению задания/проекта</a:t>
            </a:r>
          </a:p>
          <a:p>
            <a:r>
              <a:rPr lang="ru-RU" sz="1100" dirty="0" smtClean="0"/>
              <a:t> </a:t>
            </a:r>
            <a:r>
              <a:rPr lang="ru-RU" sz="1100" b="1" dirty="0" smtClean="0"/>
              <a:t>Критерии оценки: </a:t>
            </a:r>
            <a:r>
              <a:rPr lang="ru-RU" sz="1100" dirty="0" smtClean="0"/>
              <a:t> </a:t>
            </a:r>
          </a:p>
          <a:p>
            <a:pPr lvl="0" fontAlgn="base"/>
            <a:r>
              <a:rPr lang="ru-RU" sz="1100" dirty="0" smtClean="0"/>
              <a:t>оценка «отлично» выставляется студенту, если ..……………………; </a:t>
            </a:r>
          </a:p>
          <a:p>
            <a:pPr lvl="0" fontAlgn="base"/>
            <a:r>
              <a:rPr lang="ru-RU" sz="1100" dirty="0" smtClean="0"/>
              <a:t>оценка «хорошо» ……………………………… ………………………;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………………………………….………; </a:t>
            </a:r>
          </a:p>
          <a:p>
            <a:pPr lvl="0" fontAlgn="base"/>
            <a:r>
              <a:rPr lang="ru-RU" sz="1100" dirty="0" smtClean="0"/>
              <a:t>оценка «неудовлетворительно» ……………………….……………….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 выставляется студенту, если  ………..……………; </a:t>
            </a:r>
          </a:p>
          <a:p>
            <a:pPr fontAlgn="base"/>
            <a:r>
              <a:rPr lang="ru-RU" sz="1100" dirty="0" smtClean="0"/>
              <a:t>- оценка «не зачтено» ……………………………………………………</a:t>
            </a:r>
            <a:r>
              <a:rPr lang="ru-RU" sz="1100" b="1" dirty="0" smtClean="0"/>
              <a:t> </a:t>
            </a:r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Составитель ________________________ И.О. Фамилия </a:t>
            </a:r>
          </a:p>
          <a:p>
            <a:pPr fontAlgn="base"/>
            <a:r>
              <a:rPr lang="ru-RU" sz="1100" baseline="30000" dirty="0" smtClean="0"/>
              <a:t>                                                                       (подпись)   </a:t>
            </a:r>
            <a:r>
              <a:rPr lang="ru-RU" sz="1100" dirty="0" smtClean="0"/>
              <a:t>              </a:t>
            </a:r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/>
            <a:r>
              <a:rPr lang="ru-RU" sz="1100" dirty="0" smtClean="0"/>
              <a:t> </a:t>
            </a:r>
            <a:r>
              <a:rPr lang="ru-RU" sz="1100" baseline="30000" dirty="0" smtClean="0"/>
              <a:t>**</a:t>
            </a:r>
            <a:r>
              <a:rPr lang="ru-RU" sz="1100" dirty="0" smtClean="0"/>
              <a:t>Кроме курсовых проектов (работ) </a:t>
            </a:r>
          </a:p>
          <a:p>
            <a:pPr fontAlgn="base">
              <a:buNone/>
            </a:pPr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188640"/>
            <a:ext cx="8301608" cy="1224136"/>
          </a:xfrm>
        </p:spPr>
        <p:txBody>
          <a:bodyPr>
            <a:normAutofit/>
          </a:bodyPr>
          <a:lstStyle/>
          <a:p>
            <a:pPr algn="ctr" fontAlgn="base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Темы эссе (рефератов, докладов)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pPr fontAlgn="base"/>
            <a:r>
              <a:rPr lang="ru-RU" sz="1100" b="1" dirty="0" smtClean="0"/>
              <a:t>Темы эссе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(рефератов, докладов, сообщений)</a:t>
            </a:r>
            <a:endParaRPr lang="ru-RU" sz="1100" dirty="0" smtClean="0"/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по дисциплине</a:t>
            </a:r>
            <a:r>
              <a:rPr lang="ru-RU" sz="1100" b="1" i="1" dirty="0" smtClean="0"/>
              <a:t> </a:t>
            </a:r>
            <a:r>
              <a:rPr lang="ru-RU" sz="1100" i="1" dirty="0" smtClean="0"/>
              <a:t>_____________________</a:t>
            </a:r>
            <a:endParaRPr lang="ru-RU" sz="1100" dirty="0" smtClean="0"/>
          </a:p>
          <a:p>
            <a:pPr fontAlgn="base"/>
            <a:r>
              <a:rPr lang="ru-RU" sz="1100" baseline="30000" dirty="0" smtClean="0"/>
              <a:t>(наименование дисциплины)</a:t>
            </a:r>
            <a:endParaRPr lang="ru-RU" sz="1100" dirty="0" smtClean="0"/>
          </a:p>
          <a:p>
            <a:pPr fontAlgn="base"/>
            <a:r>
              <a:rPr lang="ru-RU" sz="1100" dirty="0" smtClean="0"/>
              <a:t>1 ………………………………………………………………………………….. </a:t>
            </a:r>
          </a:p>
          <a:p>
            <a:pPr fontAlgn="base"/>
            <a:r>
              <a:rPr lang="ru-RU" sz="1100" dirty="0" smtClean="0"/>
              <a:t>2 ………………………………………………………………………………….. </a:t>
            </a:r>
          </a:p>
          <a:p>
            <a:pPr fontAlgn="base"/>
            <a:r>
              <a:rPr lang="ru-RU" sz="1100" dirty="0" smtClean="0"/>
              <a:t>3 ………………………………………………………………………………….. </a:t>
            </a:r>
          </a:p>
          <a:p>
            <a:pPr fontAlgn="base"/>
            <a:r>
              <a:rPr lang="ru-RU" sz="1100" dirty="0" smtClean="0"/>
              <a:t>…  ………………………………………………………………………………… </a:t>
            </a:r>
          </a:p>
          <a:p>
            <a:pPr fontAlgn="base"/>
            <a:r>
              <a:rPr lang="ru-RU" sz="1100" dirty="0" err="1" smtClean="0"/>
              <a:t>n</a:t>
            </a:r>
            <a:r>
              <a:rPr lang="ru-RU" sz="1100" dirty="0" smtClean="0"/>
              <a:t> …………….…………………………………………………………………….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 </a:t>
            </a:r>
            <a:r>
              <a:rPr lang="ru-RU" sz="1100" b="1" dirty="0" smtClean="0"/>
              <a:t>Методические рекомендации по написанию, требования к оформлению 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 </a:t>
            </a:r>
            <a:endParaRPr lang="ru-RU" sz="1100" dirty="0" smtClean="0"/>
          </a:p>
          <a:p>
            <a:pPr fontAlgn="base"/>
            <a:r>
              <a:rPr lang="ru-RU" sz="1100" b="1" dirty="0" smtClean="0"/>
              <a:t>Критерии оценки:  </a:t>
            </a:r>
            <a:endParaRPr lang="ru-RU" sz="1100" dirty="0" smtClean="0"/>
          </a:p>
          <a:p>
            <a:pPr fontAlgn="base"/>
            <a:r>
              <a:rPr lang="ru-RU" sz="1100" dirty="0" smtClean="0"/>
              <a:t> </a:t>
            </a:r>
          </a:p>
          <a:p>
            <a:pPr lvl="0" fontAlgn="base"/>
            <a:r>
              <a:rPr lang="ru-RU" sz="1100" dirty="0" smtClean="0"/>
              <a:t>оценка «отлично» выставляется студенту, если ..……………………; </a:t>
            </a:r>
          </a:p>
          <a:p>
            <a:pPr lvl="0" fontAlgn="base"/>
            <a:r>
              <a:rPr lang="ru-RU" sz="1100" dirty="0" smtClean="0"/>
              <a:t>оценка «хорошо» ……………………………… ………………………; </a:t>
            </a:r>
          </a:p>
          <a:p>
            <a:pPr lvl="0" fontAlgn="base"/>
            <a:r>
              <a:rPr lang="ru-RU" sz="1100" dirty="0" smtClean="0"/>
              <a:t>оценка «удовлетворительно» ………………………………….………; </a:t>
            </a:r>
          </a:p>
          <a:p>
            <a:pPr lvl="0" fontAlgn="base"/>
            <a:r>
              <a:rPr lang="ru-RU" sz="1100" dirty="0" smtClean="0"/>
              <a:t>оценка «неудовлетворительно» ………………………….…………….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- оценка «зачтено» выставляется студенту, если  ………..……………; </a:t>
            </a:r>
          </a:p>
          <a:p>
            <a:pPr fontAlgn="base"/>
            <a:r>
              <a:rPr lang="ru-RU" sz="1100" dirty="0" smtClean="0"/>
              <a:t>- оценка «не зачтено» ……………………..…………………………….. </a:t>
            </a:r>
          </a:p>
          <a:p>
            <a:pPr fontAlgn="base"/>
            <a:r>
              <a:rPr lang="ru-RU" sz="1100" dirty="0" smtClean="0"/>
              <a:t> </a:t>
            </a:r>
          </a:p>
          <a:p>
            <a:pPr fontAlgn="base"/>
            <a:r>
              <a:rPr lang="ru-RU" sz="1100" dirty="0" smtClean="0"/>
              <a:t>Составитель ________________________ И.О. Фамилия </a:t>
            </a:r>
          </a:p>
          <a:p>
            <a:pPr fontAlgn="base"/>
            <a:r>
              <a:rPr lang="ru-RU" sz="1100" baseline="30000" dirty="0" smtClean="0"/>
              <a:t>                                                                       (подпись)   </a:t>
            </a:r>
            <a:r>
              <a:rPr lang="ru-RU" sz="1100" dirty="0" smtClean="0"/>
              <a:t>              </a:t>
            </a:r>
          </a:p>
          <a:p>
            <a:pPr fontAlgn="base"/>
            <a:r>
              <a:rPr lang="ru-RU" sz="1100" dirty="0" smtClean="0"/>
              <a:t>«____»__________________20     г. </a:t>
            </a:r>
          </a:p>
          <a:p>
            <a:pPr fontAlgn="base">
              <a:buNone/>
            </a:pPr>
            <a:endParaRPr lang="ru-RU" sz="1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Состав ФОС ГИА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b="1" i="1" dirty="0" smtClean="0"/>
              <a:t>     Фонд оценочных средств государственной итоговой аттестации является частью программы ГИА и включает в себя: </a:t>
            </a:r>
          </a:p>
          <a:p>
            <a:pPr algn="just"/>
            <a:r>
              <a:rPr lang="ru-RU" sz="2000" dirty="0" smtClean="0"/>
              <a:t> перечень компетенций, которыми должны овладеть обучающиеся в результате освоения образовательной программы, установленный ФГОС ВО/ОС Университета и ОП ВО по </a:t>
            </a:r>
            <a:r>
              <a:rPr lang="ru-RU" sz="2000" dirty="0" err="1" smtClean="0"/>
              <a:t>соответствюющему</a:t>
            </a:r>
            <a:r>
              <a:rPr lang="ru-RU" sz="2000" dirty="0" smtClean="0"/>
              <a:t> направлению подготовки/</a:t>
            </a:r>
            <a:r>
              <a:rPr lang="ru-RU" sz="2000" dirty="0" err="1" smtClean="0"/>
              <a:t>специальнорсти</a:t>
            </a:r>
            <a:r>
              <a:rPr lang="ru-RU" sz="2000" dirty="0" smtClean="0"/>
              <a:t>;</a:t>
            </a:r>
          </a:p>
          <a:p>
            <a:pPr algn="just"/>
            <a:r>
              <a:rPr lang="ru-RU" sz="2000" dirty="0" smtClean="0"/>
              <a:t> описание показателей и критериев оценивания уровня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компетенций, а также шкал оценивания;</a:t>
            </a:r>
          </a:p>
          <a:p>
            <a:pPr algn="just"/>
            <a:r>
              <a:rPr lang="ru-RU" sz="2000" dirty="0" smtClean="0"/>
              <a:t>типовые </a:t>
            </a:r>
            <a:r>
              <a:rPr lang="ru-RU" sz="2000" dirty="0" err="1" smtClean="0"/>
              <a:t>компетентностно-ориентированные</a:t>
            </a:r>
            <a:r>
              <a:rPr lang="ru-RU" sz="2000" dirty="0" smtClean="0"/>
              <a:t> контрольные задания или иные материалы, необходимые для оценивания результатов освоения образовательной программы посредством проведения государственного экзамена и (или) выполнения и защиты выпускной квалификационной работы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algn="just"/>
            <a:r>
              <a:rPr lang="ru-RU" sz="2000" dirty="0" smtClean="0"/>
              <a:t> методические материалы, определяющие процедуры оценивания результатов освоения образовательной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404664"/>
            <a:ext cx="866164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разработки ФОС ГИА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  Фонд оценочных средств для государственной итоговой аттестации  разрабатывается поэтапно </a:t>
            </a:r>
            <a:r>
              <a:rPr lang="ru-RU" dirty="0" smtClean="0"/>
              <a:t>коллективом ведущих преподавателей, принимающих участие в реализации образовательной программы направления/специальности. Этапы разработки имеют следующую последовательность: </a:t>
            </a:r>
          </a:p>
          <a:p>
            <a:r>
              <a:rPr lang="ru-RU" dirty="0" smtClean="0"/>
              <a:t>    1. Выделение из полного перечня результатов освоения образовательной программы двух комплексов компетенций -  для оценки уровня их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 государственном экзамене и на защите выпускной квалификационной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404664"/>
            <a:ext cx="858964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разработки ФОС ГИА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1628800"/>
            <a:ext cx="8229600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2. В комплекс компетенций для оценки на государственном экзамене и в комплекс компетенций для оценки на защите  выпускной квалификационной работы входят компетенции,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которых имеет определяющее значение для профессиональной деятельности выпускников и позволяет определить уровень их подготовленности к самостоятельной профессиональной деятельности.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разработки ФОС ГИА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3. Допускается наличие в обоих комплексах одинаковых компетенций, что означает возможность оценки уровня их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 каждом из видов государственной итоговой аттестации. Некоторые компетенции, включая содержащиеся в ФГОС ВО/ОС ЮФУ, могут не войти ни в один из комплексов, поскольку уровень их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оценивается в ходе промежуточных аттестаций по дисциплине/модулю/практике.</a:t>
            </a:r>
          </a:p>
          <a:p>
            <a:pPr algn="just"/>
            <a:r>
              <a:rPr lang="ru-RU" dirty="0" smtClean="0"/>
              <a:t>  4. Формирование конкретных </a:t>
            </a:r>
            <a:r>
              <a:rPr lang="ru-RU" dirty="0" err="1" smtClean="0"/>
              <a:t>компетентностно-ориентированных</a:t>
            </a:r>
            <a:r>
              <a:rPr lang="ru-RU" dirty="0" smtClean="0"/>
              <a:t> экзаменационных заданий.</a:t>
            </a:r>
          </a:p>
          <a:p>
            <a:pPr algn="just"/>
            <a:r>
              <a:rPr lang="ru-RU" dirty="0" smtClean="0"/>
              <a:t>  5. Установление критериев соответствия уровня подготовки  выпускника требованиям к результатам освоения образовательной программы и разработка шкал оценивания на государственном экзамене.</a:t>
            </a:r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разработки ФОС ГИА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6. Разработка методических материалов, определяющих процедуру оценивания результатов  освоения образовательной программы на государственном экзамене.</a:t>
            </a:r>
          </a:p>
          <a:p>
            <a:pPr algn="just"/>
            <a:r>
              <a:rPr lang="ru-RU" dirty="0" smtClean="0"/>
              <a:t> 7. Формирование оценочных средств и шкал оценивания для решения задачи соответствия уровня подготовки выпускника требованиям к результатам освоения образовательной программы по итогам выполнения и защиты выпускной квалификационной работы.</a:t>
            </a:r>
          </a:p>
          <a:p>
            <a:pPr algn="just"/>
            <a:r>
              <a:rPr lang="ru-RU" dirty="0" smtClean="0"/>
              <a:t>  8. Создание методических рекомендаций по подготовке и защите выпускной квалификационной работы.</a:t>
            </a:r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404664"/>
            <a:ext cx="851763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Типы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dirty="0" err="1" smtClean="0">
                <a:solidFill>
                  <a:srgbClr val="C00000"/>
                </a:solidFill>
                <a:latin typeface="+mn-lt"/>
              </a:rPr>
              <a:t>компетентностно-ориентированных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заданий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916832"/>
            <a:ext cx="8229600" cy="439248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200" i="1" dirty="0" smtClean="0"/>
              <a:t>  1. Предметные </a:t>
            </a:r>
            <a:r>
              <a:rPr lang="ru-RU" sz="3200" i="1" dirty="0" err="1" smtClean="0"/>
              <a:t>компетентностно-ориентированные</a:t>
            </a:r>
            <a:r>
              <a:rPr lang="ru-RU" sz="3200" i="1" dirty="0" smtClean="0"/>
              <a:t> </a:t>
            </a:r>
            <a:r>
              <a:rPr lang="ru-RU" sz="3200" i="1" dirty="0" smtClean="0"/>
              <a:t>задания</a:t>
            </a:r>
            <a:endParaRPr lang="ru-RU" sz="3200" dirty="0" smtClean="0">
              <a:cs typeface="Aharoni" pitchFamily="2" charset="-79"/>
            </a:endParaRPr>
          </a:p>
          <a:p>
            <a:pPr lvl="0">
              <a:buNone/>
            </a:pPr>
            <a:r>
              <a:rPr lang="ru-RU" sz="3200" i="1" dirty="0" smtClean="0"/>
              <a:t>   2. </a:t>
            </a:r>
            <a:r>
              <a:rPr lang="ru-RU" sz="3200" i="1" dirty="0" err="1" smtClean="0"/>
              <a:t>Межпредметные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компетентностно-ориентированные</a:t>
            </a:r>
            <a:r>
              <a:rPr lang="ru-RU" sz="3200" i="1" dirty="0" smtClean="0"/>
              <a:t> задания</a:t>
            </a:r>
            <a:endParaRPr lang="ru-RU" sz="3200" dirty="0" smtClean="0"/>
          </a:p>
          <a:p>
            <a:pPr lvl="0">
              <a:buNone/>
            </a:pPr>
            <a:r>
              <a:rPr lang="ru-RU" sz="3200" i="1" dirty="0" smtClean="0"/>
              <a:t>    3. Практические </a:t>
            </a:r>
            <a:r>
              <a:rPr lang="ru-RU" sz="3200" i="1" dirty="0" err="1" smtClean="0"/>
              <a:t>компетентностно-ориентированные</a:t>
            </a:r>
            <a:r>
              <a:rPr lang="ru-RU" sz="3200" i="1" dirty="0" smtClean="0"/>
              <a:t> задания</a:t>
            </a:r>
            <a:endParaRPr lang="ru-RU" sz="3200" dirty="0" smtClean="0"/>
          </a:p>
          <a:p>
            <a:pPr>
              <a:buNone/>
            </a:pPr>
            <a:endParaRPr lang="ru-RU" sz="3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88913"/>
            <a:ext cx="9144000" cy="765175"/>
            <a:chOff x="0" y="300"/>
            <a:chExt cx="5760" cy="482"/>
          </a:xfrm>
          <a:noFill/>
        </p:grpSpPr>
        <p:sp>
          <p:nvSpPr>
            <p:cNvPr id="31766" name="Rectangle 3"/>
            <p:cNvSpPr>
              <a:spLocks noChangeArrowheads="1"/>
            </p:cNvSpPr>
            <p:nvPr/>
          </p:nvSpPr>
          <p:spPr bwMode="auto">
            <a:xfrm>
              <a:off x="0" y="300"/>
              <a:ext cx="5760" cy="48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ru-RU" altLang="ru-RU"/>
            </a:p>
          </p:txBody>
        </p:sp>
        <p:sp>
          <p:nvSpPr>
            <p:cNvPr id="31767" name="Text Box 4"/>
            <p:cNvSpPr txBox="1">
              <a:spLocks noChangeArrowheads="1"/>
            </p:cNvSpPr>
            <p:nvPr/>
          </p:nvSpPr>
          <p:spPr bwMode="auto">
            <a:xfrm>
              <a:off x="158" y="346"/>
              <a:ext cx="5489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ru-RU" altLang="ru-RU" sz="32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Требования к результатам освоения </a:t>
              </a:r>
              <a:r>
                <a:rPr lang="ru-RU" altLang="ru-RU" sz="3200" b="1" dirty="0" smtClean="0">
                  <a:solidFill>
                    <a:srgbClr val="CC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ОП</a:t>
              </a:r>
              <a:endParaRPr lang="ru-RU" altLang="ru-RU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0825" y="1125538"/>
            <a:ext cx="8720138" cy="3311525"/>
            <a:chOff x="109" y="1253"/>
            <a:chExt cx="5493" cy="2086"/>
          </a:xfrm>
        </p:grpSpPr>
        <p:sp>
          <p:nvSpPr>
            <p:cNvPr id="72710" name="AutoShape 6"/>
            <p:cNvSpPr>
              <a:spLocks noChangeArrowheads="1"/>
            </p:cNvSpPr>
            <p:nvPr/>
          </p:nvSpPr>
          <p:spPr bwMode="auto">
            <a:xfrm>
              <a:off x="1456" y="1253"/>
              <a:ext cx="2903" cy="861"/>
            </a:xfrm>
            <a:prstGeom prst="flowChartProcess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0033CC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711" name="AutoShape 7"/>
            <p:cNvSpPr>
              <a:spLocks noChangeArrowheads="1"/>
            </p:cNvSpPr>
            <p:nvPr/>
          </p:nvSpPr>
          <p:spPr bwMode="auto">
            <a:xfrm>
              <a:off x="109" y="2749"/>
              <a:ext cx="1225" cy="589"/>
            </a:xfrm>
            <a:prstGeom prst="flowChartProcess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12700">
              <a:solidFill>
                <a:srgbClr val="0033CC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712" name="AutoShape 8"/>
            <p:cNvSpPr>
              <a:spLocks noChangeArrowheads="1"/>
            </p:cNvSpPr>
            <p:nvPr/>
          </p:nvSpPr>
          <p:spPr bwMode="auto">
            <a:xfrm>
              <a:off x="1606" y="2749"/>
              <a:ext cx="1225" cy="589"/>
            </a:xfrm>
            <a:prstGeom prst="flowChartProcess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12700">
              <a:solidFill>
                <a:srgbClr val="0033CC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713" name="AutoShape 9"/>
            <p:cNvSpPr>
              <a:spLocks noChangeArrowheads="1"/>
            </p:cNvSpPr>
            <p:nvPr/>
          </p:nvSpPr>
          <p:spPr bwMode="auto">
            <a:xfrm>
              <a:off x="2973" y="2722"/>
              <a:ext cx="1225" cy="589"/>
            </a:xfrm>
            <a:prstGeom prst="flowChartProcess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12700">
              <a:solidFill>
                <a:srgbClr val="0033CC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714" name="AutoShape 10"/>
            <p:cNvSpPr>
              <a:spLocks noChangeArrowheads="1"/>
            </p:cNvSpPr>
            <p:nvPr/>
          </p:nvSpPr>
          <p:spPr bwMode="auto">
            <a:xfrm>
              <a:off x="4367" y="2722"/>
              <a:ext cx="1225" cy="589"/>
            </a:xfrm>
            <a:prstGeom prst="flowChartProcess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12700">
              <a:solidFill>
                <a:srgbClr val="0033CC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1756" name="Text Box 11"/>
            <p:cNvSpPr txBox="1">
              <a:spLocks noChangeArrowheads="1"/>
            </p:cNvSpPr>
            <p:nvPr/>
          </p:nvSpPr>
          <p:spPr bwMode="auto">
            <a:xfrm>
              <a:off x="1821" y="1451"/>
              <a:ext cx="21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3600" b="1">
                  <a:solidFill>
                    <a:srgbClr val="000066"/>
                  </a:solidFill>
                  <a:cs typeface="Arial" charset="0"/>
                </a:rPr>
                <a:t>Компетенции</a:t>
              </a:r>
            </a:p>
          </p:txBody>
        </p:sp>
        <p:sp>
          <p:nvSpPr>
            <p:cNvPr id="31757" name="Line 12"/>
            <p:cNvSpPr>
              <a:spLocks noChangeShapeType="1"/>
            </p:cNvSpPr>
            <p:nvPr/>
          </p:nvSpPr>
          <p:spPr bwMode="auto">
            <a:xfrm flipH="1">
              <a:off x="2109" y="2114"/>
              <a:ext cx="538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Line 13"/>
            <p:cNvSpPr>
              <a:spLocks noChangeShapeType="1"/>
            </p:cNvSpPr>
            <p:nvPr/>
          </p:nvSpPr>
          <p:spPr bwMode="auto">
            <a:xfrm flipH="1">
              <a:off x="754" y="2126"/>
              <a:ext cx="953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Line 14"/>
            <p:cNvSpPr>
              <a:spLocks noChangeShapeType="1"/>
            </p:cNvSpPr>
            <p:nvPr/>
          </p:nvSpPr>
          <p:spPr bwMode="auto">
            <a:xfrm>
              <a:off x="3146" y="2114"/>
              <a:ext cx="46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Line 15"/>
            <p:cNvSpPr>
              <a:spLocks noChangeShapeType="1"/>
            </p:cNvSpPr>
            <p:nvPr/>
          </p:nvSpPr>
          <p:spPr bwMode="auto">
            <a:xfrm>
              <a:off x="4109" y="2120"/>
              <a:ext cx="861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Text Box 16"/>
            <p:cNvSpPr txBox="1">
              <a:spLocks noChangeArrowheads="1"/>
            </p:cNvSpPr>
            <p:nvPr/>
          </p:nvSpPr>
          <p:spPr bwMode="auto">
            <a:xfrm>
              <a:off x="158" y="2504"/>
              <a:ext cx="10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endParaRPr lang="ru-RU" altLang="ru-RU" sz="2000">
                <a:cs typeface="Arial" charset="0"/>
              </a:endParaRPr>
            </a:p>
          </p:txBody>
        </p:sp>
        <p:sp>
          <p:nvSpPr>
            <p:cNvPr id="31762" name="Text Box 17"/>
            <p:cNvSpPr txBox="1">
              <a:spLocks noChangeArrowheads="1"/>
            </p:cNvSpPr>
            <p:nvPr/>
          </p:nvSpPr>
          <p:spPr bwMode="auto">
            <a:xfrm>
              <a:off x="192" y="2810"/>
              <a:ext cx="113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b="1" dirty="0" err="1" smtClean="0">
                  <a:solidFill>
                    <a:srgbClr val="A50021"/>
                  </a:solidFill>
                  <a:cs typeface="Arial" charset="0"/>
                </a:rPr>
                <a:t>Общекультур-ные</a:t>
              </a:r>
              <a:endParaRPr lang="ru-RU" altLang="ru-RU" b="1" dirty="0">
                <a:solidFill>
                  <a:srgbClr val="A50021"/>
                </a:solidFill>
                <a:cs typeface="Arial" charset="0"/>
              </a:endParaRPr>
            </a:p>
          </p:txBody>
        </p:sp>
        <p:sp>
          <p:nvSpPr>
            <p:cNvPr id="31763" name="Text Box 18"/>
            <p:cNvSpPr txBox="1">
              <a:spLocks noChangeArrowheads="1"/>
            </p:cNvSpPr>
            <p:nvPr/>
          </p:nvSpPr>
          <p:spPr bwMode="auto">
            <a:xfrm>
              <a:off x="1610" y="2812"/>
              <a:ext cx="113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b="1" dirty="0" err="1" smtClean="0">
                  <a:solidFill>
                    <a:srgbClr val="A50021"/>
                  </a:solidFill>
                  <a:cs typeface="Arial" charset="0"/>
                </a:rPr>
                <a:t>Общепрофес-сиональны</a:t>
              </a:r>
              <a:r>
                <a:rPr lang="ru-RU" altLang="ru-RU" sz="2000" b="1" dirty="0" err="1" smtClean="0">
                  <a:solidFill>
                    <a:srgbClr val="A50021"/>
                  </a:solidFill>
                  <a:cs typeface="Arial" charset="0"/>
                </a:rPr>
                <a:t>е</a:t>
              </a:r>
              <a:endParaRPr lang="ru-RU" altLang="ru-RU" sz="2000" b="1" dirty="0">
                <a:solidFill>
                  <a:srgbClr val="A50021"/>
                </a:solidFill>
                <a:cs typeface="Arial" charset="0"/>
              </a:endParaRPr>
            </a:p>
          </p:txBody>
        </p:sp>
        <p:sp>
          <p:nvSpPr>
            <p:cNvPr id="31764" name="Text Box 19"/>
            <p:cNvSpPr txBox="1">
              <a:spLocks noChangeArrowheads="1"/>
            </p:cNvSpPr>
            <p:nvPr/>
          </p:nvSpPr>
          <p:spPr bwMode="auto">
            <a:xfrm>
              <a:off x="2907" y="2893"/>
              <a:ext cx="136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sz="2000" b="1" dirty="0" err="1" smtClean="0">
                  <a:solidFill>
                    <a:srgbClr val="A50021"/>
                  </a:solidFill>
                  <a:cs typeface="Arial" charset="0"/>
                </a:rPr>
                <a:t>Профес-сиональные</a:t>
              </a:r>
              <a:endParaRPr lang="ru-RU" altLang="ru-RU" sz="2000" b="1" dirty="0">
                <a:solidFill>
                  <a:srgbClr val="A50021"/>
                </a:solidFill>
                <a:cs typeface="Arial" charset="0"/>
              </a:endParaRPr>
            </a:p>
          </p:txBody>
        </p:sp>
        <p:sp>
          <p:nvSpPr>
            <p:cNvPr id="31765" name="Text Box 20"/>
            <p:cNvSpPr txBox="1">
              <a:spLocks noChangeArrowheads="1"/>
            </p:cNvSpPr>
            <p:nvPr/>
          </p:nvSpPr>
          <p:spPr bwMode="auto">
            <a:xfrm>
              <a:off x="4373" y="2749"/>
              <a:ext cx="122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altLang="ru-RU" b="1" dirty="0" err="1" smtClean="0">
                  <a:solidFill>
                    <a:srgbClr val="A50021"/>
                  </a:solidFill>
                  <a:cs typeface="Arial" charset="0"/>
                </a:rPr>
                <a:t>Профессио-нально-специализир</a:t>
              </a:r>
              <a:endParaRPr lang="ru-RU" altLang="ru-RU" b="1" dirty="0">
                <a:solidFill>
                  <a:srgbClr val="A50021"/>
                </a:solidFill>
                <a:cs typeface="Arial" charset="0"/>
              </a:endParaRPr>
            </a:p>
          </p:txBody>
        </p:sp>
      </p:grpSp>
      <p:sp>
        <p:nvSpPr>
          <p:cNvPr id="4" name="Дата 3"/>
          <p:cNvSpPr txBox="1">
            <a:spLocks noGrp="1"/>
          </p:cNvSpPr>
          <p:nvPr/>
        </p:nvSpPr>
        <p:spPr>
          <a:xfrm>
            <a:off x="179388" y="6308725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endParaRPr lang="ru-RU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1749" name="Номер слайда 5"/>
          <p:cNvSpPr txBox="1">
            <a:spLocks noGrp="1"/>
          </p:cNvSpPr>
          <p:nvPr/>
        </p:nvSpPr>
        <p:spPr bwMode="auto">
          <a:xfrm>
            <a:off x="8104188" y="617220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912813"/>
            <a:endParaRPr lang="ru-RU" altLang="ru-RU" sz="1600" b="1" dirty="0">
              <a:solidFill>
                <a:srgbClr val="1D4577"/>
              </a:solidFill>
            </a:endParaRPr>
          </a:p>
        </p:txBody>
      </p:sp>
      <p:sp>
        <p:nvSpPr>
          <p:cNvPr id="31750" name="Rectangle 23"/>
          <p:cNvSpPr>
            <a:spLocks noChangeArrowheads="1"/>
          </p:cNvSpPr>
          <p:nvPr/>
        </p:nvSpPr>
        <p:spPr bwMode="auto">
          <a:xfrm>
            <a:off x="323850" y="4741332"/>
            <a:ext cx="8631238" cy="156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912813">
              <a:lnSpc>
                <a:spcPct val="80000"/>
              </a:lnSpc>
              <a:spcBef>
                <a:spcPts val="600"/>
              </a:spcBef>
            </a:pPr>
            <a:endParaRPr lang="ru-RU" altLang="ru-RU" sz="11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ru-RU" altLang="ru-RU" sz="2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дифференциация компетенций по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кластерам</a:t>
            </a:r>
          </a:p>
          <a:p>
            <a:pPr defTabSz="912813">
              <a:lnSpc>
                <a:spcPct val="80000"/>
              </a:lnSpc>
              <a:spcBef>
                <a:spcPts val="600"/>
              </a:spcBef>
            </a:pPr>
            <a:r>
              <a:rPr lang="ru-RU" altLang="ru-RU" sz="2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поведенческих индикаторов и критериев их оценивания</a:t>
            </a:r>
            <a:endParaRPr lang="ru-RU" altLang="ru-RU" sz="24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9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404664"/>
            <a:ext cx="851763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Типы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dirty="0" err="1" smtClean="0">
                <a:solidFill>
                  <a:srgbClr val="C00000"/>
                </a:solidFill>
                <a:latin typeface="+mn-lt"/>
              </a:rPr>
              <a:t>компетентностно-ориентированных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заданий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916832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  </a:t>
            </a:r>
            <a:r>
              <a:rPr lang="ru-RU" sz="2000" i="1" dirty="0" smtClean="0"/>
              <a:t>1.</a:t>
            </a:r>
            <a:r>
              <a:rPr lang="ru-RU" sz="2000" dirty="0" smtClean="0"/>
              <a:t>В </a:t>
            </a:r>
            <a:r>
              <a:rPr lang="ru-RU" sz="2000" dirty="0" smtClean="0"/>
              <a:t>условии описана предметная ситуация, для решения которой требуется установление и использование широкого спектра связей предметного содержания, изучаемого в разных разделах дисциплины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1800" dirty="0" smtClean="0"/>
              <a:t>2. В </a:t>
            </a:r>
            <a:r>
              <a:rPr lang="ru-RU" sz="1900" dirty="0" smtClean="0"/>
              <a:t>условии </a:t>
            </a:r>
            <a:r>
              <a:rPr lang="ru-RU" sz="1900" dirty="0" smtClean="0"/>
              <a:t>описана ситуация на языке одной из предметных областей с явным или неявным использованием языка другой предметной области. Для решения нужно применять знания из соответствующих областей, требуется исследование условия с точки зрения выделенных предметных областей, а также поиск недостающих данных.</a:t>
            </a:r>
          </a:p>
          <a:p>
            <a:pPr>
              <a:buNone/>
            </a:pPr>
            <a:r>
              <a:rPr lang="ru-RU" sz="1800" dirty="0" smtClean="0"/>
              <a:t>     3. В </a:t>
            </a:r>
            <a:r>
              <a:rPr lang="ru-RU" sz="1800" dirty="0" smtClean="0"/>
              <a:t>условии описана практическая ситуация, для разрешения которой нужно применять не только знания из разных предметных областей (обязательно включающих изучаемую дисциплину), но и приобретенные студентами на </a:t>
            </a:r>
            <a:r>
              <a:rPr lang="ru-RU" sz="1800" dirty="0" smtClean="0"/>
              <a:t>практике.</a:t>
            </a:r>
            <a:endParaRPr lang="ru-RU" sz="1800" dirty="0" smtClean="0"/>
          </a:p>
          <a:p>
            <a:pPr lvl="0">
              <a:buNone/>
            </a:pPr>
            <a:endParaRPr lang="ru-RU" sz="19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908720"/>
            <a:ext cx="8517632" cy="7920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СТРУКТУРА КОМПЕТЕНТНОСТНО-</a:t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ОРИЕНТИРОВАННОГО ЗАДАНИЯ</a:t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844824"/>
            <a:ext cx="8229600" cy="4392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i="1" dirty="0" smtClean="0"/>
              <a:t>  </a:t>
            </a:r>
          </a:p>
          <a:p>
            <a:pPr>
              <a:buNone/>
            </a:pPr>
            <a:endParaRPr lang="ru-RU" sz="3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ЗАДАЧНАЯ ФОРМУЛИРОВКА </a:t>
            </a:r>
            <a:r>
              <a:rPr lang="ru-RU" sz="2000" dirty="0" smtClean="0"/>
              <a:t>Точно </a:t>
            </a:r>
            <a:r>
              <a:rPr lang="ru-RU" sz="2000" dirty="0" smtClean="0"/>
              <a:t>указывает на деятельность студентов, необходимую для выполнения задания</a:t>
            </a:r>
          </a:p>
          <a:p>
            <a:pPr lvl="0" algn="just">
              <a:buNone/>
            </a:pPr>
            <a:r>
              <a:rPr lang="ru-RU" sz="2000" dirty="0" smtClean="0"/>
              <a:t>    Должна </a:t>
            </a:r>
            <a:r>
              <a:rPr lang="ru-RU" sz="2000" dirty="0" smtClean="0"/>
              <a:t>пониматься однозначно, четко соотноситься с модельным ответом / шкалой, соответствовать уровню развития и быть интересна обучающимся. 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ИСТОЧНИК ИНФОРМАЦИИ </a:t>
            </a:r>
            <a:r>
              <a:rPr lang="ru-RU" sz="2000" dirty="0" smtClean="0"/>
              <a:t>Содержит </a:t>
            </a:r>
            <a:r>
              <a:rPr lang="ru-RU" sz="2000" dirty="0" smtClean="0"/>
              <a:t>информацию, необходимую для успешной деятельности студентов по выполнению задания или ссылки на другие источники, по которым эту информацию можно </a:t>
            </a:r>
            <a:r>
              <a:rPr lang="ru-RU" sz="2000" dirty="0" smtClean="0"/>
              <a:t>получить</a:t>
            </a:r>
          </a:p>
          <a:p>
            <a:pPr lvl="0" algn="just">
              <a:buNone/>
            </a:pPr>
            <a:r>
              <a:rPr lang="ru-RU" sz="2000" dirty="0" smtClean="0"/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БЛАНК ДЛЯ ВЫПОЛНЕНИЯ ЗАДАНИЯ </a:t>
            </a:r>
            <a:r>
              <a:rPr lang="ru-RU" sz="2000" dirty="0" smtClean="0"/>
              <a:t>Задает </a:t>
            </a:r>
            <a:r>
              <a:rPr lang="ru-RU" sz="2000" dirty="0" smtClean="0"/>
              <a:t>структуру предъявления студентами результата своей деятельности по выполнению задания</a:t>
            </a:r>
          </a:p>
          <a:p>
            <a:pPr algn="just">
              <a:buNone/>
            </a:pPr>
            <a:endParaRPr lang="ru-RU" sz="2000" dirty="0" smtClean="0"/>
          </a:p>
          <a:p>
            <a:pPr lvl="0" algn="just">
              <a:buNone/>
            </a:pPr>
            <a:endParaRPr lang="ru-RU" sz="2000" dirty="0" smtClean="0"/>
          </a:p>
          <a:p>
            <a:pPr>
              <a:buNone/>
            </a:pPr>
            <a:endParaRPr lang="ru-RU" sz="19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srgbClr val="C00000"/>
              </a:solidFill>
            </a:endParaRPr>
          </a:p>
          <a:p>
            <a:pPr lvl="0" algn="just"/>
            <a:r>
              <a:rPr lang="ru-RU" dirty="0" smtClean="0">
                <a:solidFill>
                  <a:srgbClr val="C00000"/>
                </a:solidFill>
              </a:rPr>
              <a:t>СТИМУЛ</a:t>
            </a:r>
            <a:r>
              <a:rPr lang="ru-RU" dirty="0" smtClean="0"/>
              <a:t>   Включает </a:t>
            </a:r>
            <a:r>
              <a:rPr lang="ru-RU" dirty="0" smtClean="0"/>
              <a:t>описание ситуации или другие условия задачи, которые играют роль источника информации</a:t>
            </a:r>
          </a:p>
          <a:p>
            <a:pPr lvl="0" algn="just"/>
            <a:r>
              <a:rPr lang="ru-RU" dirty="0" smtClean="0"/>
              <a:t>Моделирует практическую, жизненную ситуацию; при необходимости может нести функцию источника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908720"/>
            <a:ext cx="8517632" cy="7920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+mn-lt"/>
              </a:rPr>
            </a:b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844824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/>
              <a:t>  </a:t>
            </a:r>
          </a:p>
          <a:p>
            <a:pPr>
              <a:buNone/>
            </a:pPr>
            <a:endParaRPr lang="ru-RU" sz="3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</a:t>
            </a:r>
            <a:endParaRPr lang="ru-RU" sz="2000" dirty="0" smtClean="0"/>
          </a:p>
          <a:p>
            <a:pPr lvl="0" algn="just">
              <a:buNone/>
            </a:pPr>
            <a:endParaRPr lang="ru-RU" sz="2000" dirty="0" smtClean="0"/>
          </a:p>
          <a:p>
            <a:pPr>
              <a:buNone/>
            </a:pPr>
            <a:endParaRPr lang="ru-RU" sz="19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3" y="120012"/>
          <a:ext cx="8064895" cy="6292173"/>
        </p:xfrm>
        <a:graphic>
          <a:graphicData uri="http://schemas.openxmlformats.org/drawingml/2006/table">
            <a:tbl>
              <a:tblPr/>
              <a:tblGrid>
                <a:gridCol w="1755217"/>
                <a:gridCol w="2103226"/>
                <a:gridCol w="2103226"/>
                <a:gridCol w="2103226"/>
              </a:tblGrid>
              <a:tr h="896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Знание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Назовите основные части…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Сгруппируйте вместе все…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Составьте список понятий, касающихся…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Понимание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Объясните причины того, что…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Покажите связи, которые, на ваш взгляд, существуют между…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Постройте прогноз развития…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NewRomanPSMT"/>
                          <a:cs typeface="Times New Roman"/>
                        </a:rPr>
                        <a:t>Изобразите информацию графически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Предложите способ, позволяющий…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Рассчитайте на основании данных о…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Анализ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Раскройте особенности…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NewRomanPSMT"/>
                          <a:cs typeface="Times New Roman"/>
                        </a:rPr>
                        <a:t>Проанализируйте структуру…с точки зрения…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Сравните точки зрения… и … на…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Синтез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NewRomanPSMT"/>
                          <a:cs typeface="Times New Roman"/>
                        </a:rPr>
                        <a:t>Предложите новый (иной) вариант…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NewRomanPSMT"/>
                          <a:cs typeface="Times New Roman"/>
                        </a:rPr>
                        <a:t>Разработайте план, позволяющий (препятствующий)…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Предложите новую (свою) классификацию…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NewRomanPSMT"/>
                          <a:cs typeface="Times New Roman"/>
                        </a:rPr>
                        <a:t>Определите возможные критерии оценки…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Проведите экспертизу состояния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Определите, какое из решений является оптимальным для…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экспертизы и утверждения ФОС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Разработанные фонды оценочных средств дисциплин (практик) рассматриваются  на заседании кафедры </a:t>
            </a:r>
            <a:r>
              <a:rPr lang="ru-RU" dirty="0" smtClean="0"/>
              <a:t>при утверждении рабочих программ дисциплин (практик). Результат фиксируется в протоколе заседания кафедры. </a:t>
            </a:r>
          </a:p>
          <a:p>
            <a:pPr algn="just"/>
            <a:r>
              <a:rPr lang="ru-RU" b="1" i="1" dirty="0" smtClean="0"/>
              <a:t>Учебно-методический совет структурного подразделения проводит экспертизу ФОС </a:t>
            </a:r>
            <a:r>
              <a:rPr lang="ru-RU" dirty="0" smtClean="0"/>
              <a:t>образовательной программы и отражает итоги в экспертном заключении.     </a:t>
            </a:r>
          </a:p>
          <a:p>
            <a:pPr algn="just"/>
            <a:r>
              <a:rPr lang="ru-RU" b="1" i="1" dirty="0" smtClean="0"/>
              <a:t>Руководитель направления подготовки /специальности утверждает ФОС </a:t>
            </a:r>
            <a:r>
              <a:rPr lang="ru-RU" dirty="0" smtClean="0"/>
              <a:t>дисциплины (практики) в составе рабочей программы дисциплины (практики), ФОС государственной итоговой аттестации в составе программы ГИА.  </a:t>
            </a:r>
          </a:p>
          <a:p>
            <a:pPr algn="just"/>
            <a:r>
              <a:rPr lang="ru-RU" b="1" i="1" dirty="0" smtClean="0"/>
              <a:t>Ответственность за своевременную разработку и обновление ФОС ОП несёт руководитель направления подготовки/специальности.</a:t>
            </a:r>
          </a:p>
          <a:p>
            <a:pPr lvl="8">
              <a:lnSpc>
                <a:spcPct val="90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 обновления ФОС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i="1" dirty="0" smtClean="0"/>
              <a:t>Фонды оценочных средств  образовательных программ подлежат ежегодному обновлению </a:t>
            </a:r>
            <a:r>
              <a:rPr lang="ru-RU" dirty="0" smtClean="0"/>
              <a:t>с учетом развития науки, образования, культуры, экономики, техники, технологий и социальной сферы, изменений  нормативно-правового обеспечения образовательной деятельности. Все изменения в ФОС ОП рассматриваются Учебно-методическим советом подразделения и утверждаются руководителем направления подготовки/специальности.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 lvl="8">
              <a:lnSpc>
                <a:spcPct val="90000"/>
              </a:lnSpc>
              <a:buNone/>
              <a:defRPr/>
            </a:pPr>
            <a:endParaRPr lang="ru-RU" sz="1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 b="0" dirty="0"/>
          </a:p>
        </p:txBody>
      </p:sp>
      <p:sp>
        <p:nvSpPr>
          <p:cNvPr id="10243" name="Номер слайда 5"/>
          <p:cNvSpPr txBox="1">
            <a:spLocks noGrp="1"/>
          </p:cNvSpPr>
          <p:nvPr/>
        </p:nvSpPr>
        <p:spPr bwMode="auto">
          <a:xfrm>
            <a:off x="6804025" y="623728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ru-RU" altLang="ru-RU" sz="2400" b="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548680"/>
            <a:ext cx="91440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800" dirty="0">
                <a:solidFill>
                  <a:srgbClr val="C00000"/>
                </a:solidFill>
                <a:latin typeface="+mn-lt"/>
              </a:rPr>
              <a:t>ПРИНЦИПЫ ОЦЕНИВАНИЯ КОМПЕТЕНЦИЙ СТУДЕНТОВ ПРИ КОМПЕТЕНТНОСТНОМ ОБУЧЕНИИ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251520" y="2132856"/>
            <a:ext cx="8675687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5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2600" dirty="0">
                <a:solidFill>
                  <a:srgbClr val="000099"/>
                </a:solidFill>
              </a:rPr>
              <a:t>   </a:t>
            </a:r>
            <a:r>
              <a:rPr lang="ru-RU" altLang="ru-RU" sz="2600" dirty="0">
                <a:solidFill>
                  <a:srgbClr val="A50021"/>
                </a:solidFill>
              </a:rPr>
              <a:t>сочетание</a:t>
            </a:r>
            <a:r>
              <a:rPr lang="ru-RU" altLang="ru-RU" sz="2600" b="0" dirty="0">
                <a:solidFill>
                  <a:srgbClr val="000099"/>
                </a:solidFill>
              </a:rPr>
              <a:t> традиционных и инновационных методов оценки результатов обучения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ru-RU" altLang="ru-RU" sz="2600" b="0" dirty="0">
                <a:solidFill>
                  <a:srgbClr val="000099"/>
                </a:solidFill>
              </a:rPr>
              <a:t>   </a:t>
            </a:r>
            <a:r>
              <a:rPr lang="ru-RU" altLang="ru-RU" sz="2600" dirty="0">
                <a:solidFill>
                  <a:srgbClr val="A50021"/>
                </a:solidFill>
              </a:rPr>
              <a:t>оценивание</a:t>
            </a:r>
            <a:r>
              <a:rPr lang="ru-RU" altLang="ru-RU" sz="2600" b="0" dirty="0">
                <a:solidFill>
                  <a:srgbClr val="000099"/>
                </a:solidFill>
              </a:rPr>
              <a:t> как предметных, так и </a:t>
            </a:r>
            <a:r>
              <a:rPr lang="ru-RU" altLang="ru-RU" sz="2600" b="0" dirty="0" err="1">
                <a:solidFill>
                  <a:srgbClr val="000099"/>
                </a:solidFill>
              </a:rPr>
              <a:t>надпредметных</a:t>
            </a:r>
            <a:r>
              <a:rPr lang="ru-RU" altLang="ru-RU" sz="2600" b="0" dirty="0">
                <a:solidFill>
                  <a:srgbClr val="000099"/>
                </a:solidFill>
              </a:rPr>
              <a:t> результатов (компетенций)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2600" b="0" dirty="0">
                <a:solidFill>
                  <a:srgbClr val="000099"/>
                </a:solidFill>
              </a:rPr>
              <a:t>   независимость, системность, надежность и </a:t>
            </a:r>
            <a:r>
              <a:rPr lang="ru-RU" altLang="ru-RU" sz="2600" b="0" dirty="0" err="1">
                <a:solidFill>
                  <a:srgbClr val="000099"/>
                </a:solidFill>
              </a:rPr>
              <a:t>валидность</a:t>
            </a:r>
            <a:r>
              <a:rPr lang="ru-RU" altLang="ru-RU" sz="2600" b="0" dirty="0">
                <a:solidFill>
                  <a:srgbClr val="000099"/>
                </a:solidFill>
              </a:rPr>
              <a:t> </a:t>
            </a:r>
            <a:r>
              <a:rPr lang="ru-RU" altLang="ru-RU" sz="2600" dirty="0">
                <a:solidFill>
                  <a:srgbClr val="A50021"/>
                </a:solidFill>
              </a:rPr>
              <a:t>рубежных и итоговых оценок</a:t>
            </a:r>
            <a:r>
              <a:rPr lang="ru-RU" altLang="ru-RU" sz="2600" dirty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2600" b="0" dirty="0">
                <a:solidFill>
                  <a:srgbClr val="000099"/>
                </a:solidFill>
              </a:rPr>
              <a:t>   </a:t>
            </a:r>
            <a:r>
              <a:rPr lang="ru-RU" altLang="ru-RU" sz="2600" dirty="0">
                <a:solidFill>
                  <a:srgbClr val="A50021"/>
                </a:solidFill>
              </a:rPr>
              <a:t>создание реальных или </a:t>
            </a:r>
            <a:r>
              <a:rPr lang="ru-RU" altLang="ru-RU" sz="2600" dirty="0" err="1">
                <a:solidFill>
                  <a:srgbClr val="A50021"/>
                </a:solidFill>
              </a:rPr>
              <a:t>квазиреальных</a:t>
            </a:r>
            <a:r>
              <a:rPr lang="ru-RU" altLang="ru-RU" sz="2600" dirty="0">
                <a:solidFill>
                  <a:srgbClr val="A50021"/>
                </a:solidFill>
              </a:rPr>
              <a:t> условий деятельности</a:t>
            </a:r>
            <a:r>
              <a:rPr lang="ru-RU" altLang="ru-RU" sz="2600" b="0" dirty="0">
                <a:solidFill>
                  <a:srgbClr val="000099"/>
                </a:solidFill>
              </a:rPr>
              <a:t> студентов при оценивании компетенций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2600" b="0" dirty="0">
                <a:solidFill>
                  <a:srgbClr val="000099"/>
                </a:solidFill>
              </a:rPr>
              <a:t>   обеспечение субъектам образования </a:t>
            </a:r>
            <a:r>
              <a:rPr lang="ru-RU" altLang="ru-RU" sz="2600" dirty="0">
                <a:solidFill>
                  <a:srgbClr val="A50021"/>
                </a:solidFill>
              </a:rPr>
              <a:t>доступности </a:t>
            </a:r>
            <a:r>
              <a:rPr lang="ru-RU" altLang="ru-RU" sz="2600" b="0" dirty="0">
                <a:solidFill>
                  <a:srgbClr val="000099"/>
                </a:solidFill>
              </a:rPr>
              <a:t>результатов оценивания, их </a:t>
            </a:r>
            <a:r>
              <a:rPr lang="ru-RU" altLang="ru-RU" sz="2600" dirty="0">
                <a:solidFill>
                  <a:srgbClr val="A50021"/>
                </a:solidFill>
              </a:rPr>
              <a:t>анализа и интерпретации </a:t>
            </a:r>
            <a:r>
              <a:rPr lang="ru-RU" altLang="ru-RU" sz="2600" b="0" dirty="0"/>
              <a:t> </a:t>
            </a:r>
            <a:endParaRPr lang="ru-RU" altLang="ru-RU" sz="2600" b="0" dirty="0">
              <a:solidFill>
                <a:srgbClr val="000099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ru-RU" altLang="ru-RU" sz="2600" dirty="0">
                <a:solidFill>
                  <a:srgbClr val="000099"/>
                </a:solidFill>
              </a:rPr>
              <a:t>   </a:t>
            </a:r>
            <a:r>
              <a:rPr lang="ru-RU" altLang="ru-RU" sz="2600" dirty="0">
                <a:solidFill>
                  <a:srgbClr val="A50021"/>
                </a:solidFill>
              </a:rPr>
              <a:t>использование</a:t>
            </a:r>
            <a:r>
              <a:rPr lang="ru-RU" altLang="ru-RU" sz="2600" dirty="0">
                <a:solidFill>
                  <a:srgbClr val="000099"/>
                </a:solidFill>
              </a:rPr>
              <a:t> </a:t>
            </a:r>
            <a:r>
              <a:rPr lang="ru-RU" altLang="ru-RU" sz="2600" b="0" dirty="0">
                <a:solidFill>
                  <a:srgbClr val="000099"/>
                </a:solidFill>
              </a:rPr>
              <a:t>результатов </a:t>
            </a:r>
            <a:r>
              <a:rPr lang="ru-RU" altLang="ru-RU" sz="2600" dirty="0">
                <a:solidFill>
                  <a:srgbClr val="A50021"/>
                </a:solidFill>
              </a:rPr>
              <a:t>для совершенствования</a:t>
            </a:r>
            <a:r>
              <a:rPr lang="ru-RU" altLang="ru-RU" sz="2600" b="0" dirty="0">
                <a:solidFill>
                  <a:srgbClr val="000099"/>
                </a:solidFill>
              </a:rPr>
              <a:t> образовательной деятельности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67545" y="1628800"/>
            <a:ext cx="8676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0" dirty="0">
                <a:solidFill>
                  <a:srgbClr val="000099"/>
                </a:solidFill>
              </a:rPr>
              <a:t>ВАЖНО</a:t>
            </a:r>
            <a:r>
              <a:rPr lang="ru-RU" altLang="ru-RU" sz="2400" dirty="0">
                <a:solidFill>
                  <a:srgbClr val="000099"/>
                </a:solidFill>
              </a:rPr>
              <a:t> ОБЕСПЕЧИТЬ:</a:t>
            </a:r>
          </a:p>
        </p:txBody>
      </p:sp>
    </p:spTree>
    <p:extLst>
      <p:ext uri="{BB962C8B-B14F-4D97-AF65-F5344CB8AC3E}">
        <p14:creationId xmlns="" xmlns:p14="http://schemas.microsoft.com/office/powerpoint/2010/main" val="3333562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СПАСИБО ЗА ВНИМАНИЕ</a:t>
            </a:r>
            <a:br>
              <a:rPr lang="ru-RU" sz="5400" b="1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3915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en-US" sz="2800" b="1" dirty="0" smtClean="0"/>
              <a:t>8 (863)218-40-</a:t>
            </a:r>
            <a:r>
              <a:rPr lang="ru-RU" sz="2800" b="1" dirty="0" smtClean="0"/>
              <a:t>21</a:t>
            </a: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/>
              <a:t>gagrekova@sfedu.ru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68362"/>
          </a:xfrm>
          <a:noFill/>
        </p:spPr>
        <p:txBody>
          <a:bodyPr>
            <a:normAutofit fontScale="90000"/>
          </a:bodyPr>
          <a:lstStyle/>
          <a:p>
            <a:pPr algn="ctr" defTabSz="912813"/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ФОРМИРОВАНИЕ КОМПЕТЕНТНОСТНОЙ МОДЕЛИ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116013" y="2852738"/>
            <a:ext cx="2305050" cy="1944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sz="2000" b="1">
                <a:latin typeface="Times New Roman" pitchFamily="18" charset="0"/>
              </a:rPr>
              <a:t>требования к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результатам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освоения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ООП в ФГОС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3419475" y="1628775"/>
            <a:ext cx="1873250" cy="358775"/>
          </a:xfrm>
          <a:prstGeom prst="notchedRightArrow">
            <a:avLst>
              <a:gd name="adj1" fmla="val 50000"/>
              <a:gd name="adj2" fmla="val 130531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 altLang="ru-RU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290650" y="1052513"/>
            <a:ext cx="3128752" cy="1657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sz="24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Компетентностная</a:t>
            </a:r>
            <a:endParaRPr lang="ru-RU" altLang="ru-RU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 defTabSz="912813"/>
            <a:r>
              <a:rPr lang="ru-RU" altLang="ru-RU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модель в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ФГОС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5102568" y="1052513"/>
            <a:ext cx="3285708" cy="16573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sz="2400" b="1" dirty="0" err="1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Компетентностная</a:t>
            </a:r>
            <a:endParaRPr lang="ru-RU" altLang="ru-RU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 defTabSz="912813"/>
            <a:r>
              <a:rPr lang="ru-RU" altLang="ru-RU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модель в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ОП</a:t>
            </a:r>
            <a:endParaRPr lang="ru-RU" altLang="ru-RU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 rot="-5400000">
            <a:off x="2376488" y="3176587"/>
            <a:ext cx="719138" cy="360363"/>
          </a:xfrm>
          <a:prstGeom prst="notchedRightArrow">
            <a:avLst>
              <a:gd name="adj1" fmla="val 50000"/>
              <a:gd name="adj2" fmla="val 49890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 altLang="ru-RU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500563" y="3068638"/>
            <a:ext cx="2305050" cy="1944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endParaRPr lang="ru-RU" altLang="ru-RU" sz="2000" b="1">
              <a:latin typeface="Times New Roman" pitchFamily="18" charset="0"/>
            </a:endParaRP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результатам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освоения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 для принятого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профиля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4716463" y="3213100"/>
            <a:ext cx="2305050" cy="194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sz="2000" b="1">
                <a:latin typeface="Times New Roman" pitchFamily="18" charset="0"/>
              </a:rPr>
              <a:t>требования к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результатам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освоения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 для принятого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профиля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733031" y="3429000"/>
            <a:ext cx="2504382" cy="194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требования к </a:t>
            </a:r>
          </a:p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результатам </a:t>
            </a:r>
          </a:p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освоения </a:t>
            </a:r>
            <a:r>
              <a:rPr lang="ru-RU" alt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ОП </a:t>
            </a:r>
            <a:endParaRPr lang="ru-RU" altLang="ru-RU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для принятого </a:t>
            </a:r>
          </a:p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профиля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1403350" y="2997200"/>
            <a:ext cx="2305050" cy="1944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sz="2000" b="1">
                <a:latin typeface="Times New Roman" pitchFamily="18" charset="0"/>
              </a:rPr>
              <a:t>требования к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результатам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освоения </a:t>
            </a:r>
          </a:p>
          <a:p>
            <a:pPr algn="ctr" defTabSz="912813"/>
            <a:r>
              <a:rPr lang="ru-RU" altLang="ru-RU" sz="2000" b="1">
                <a:latin typeface="Times New Roman" pitchFamily="18" charset="0"/>
              </a:rPr>
              <a:t>ООП в ФГОС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1492943" y="3141663"/>
            <a:ext cx="2504382" cy="1944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требования к </a:t>
            </a:r>
          </a:p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результатам </a:t>
            </a:r>
          </a:p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освоения </a:t>
            </a:r>
          </a:p>
          <a:p>
            <a:pPr algn="ctr" defTabSz="912813"/>
            <a:r>
              <a:rPr lang="ru-RU" alt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ОП </a:t>
            </a:r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 ФГОС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-5400000">
            <a:off x="5976938" y="2816225"/>
            <a:ext cx="792162" cy="433388"/>
          </a:xfrm>
          <a:prstGeom prst="notchedRightArrow">
            <a:avLst>
              <a:gd name="adj1" fmla="val 50000"/>
              <a:gd name="adj2" fmla="val 45696"/>
            </a:avLst>
          </a:prstGeom>
          <a:gradFill rotWithShape="1">
            <a:gsLst>
              <a:gs pos="0">
                <a:srgbClr val="FFFFFF"/>
              </a:gs>
              <a:gs pos="100000">
                <a:srgbClr val="CCFFCC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 altLang="ru-RU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67544" y="5256743"/>
            <a:ext cx="2108761" cy="75713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>
              <a:lnSpc>
                <a:spcPct val="80000"/>
              </a:lnSpc>
            </a:pPr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Задачи деятельности по направлению</a:t>
            </a: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2627313" y="5042679"/>
            <a:ext cx="936625" cy="6492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 rot="-5400000">
            <a:off x="2195513" y="2781300"/>
            <a:ext cx="504825" cy="358775"/>
          </a:xfrm>
          <a:prstGeom prst="notchedRightArrow">
            <a:avLst>
              <a:gd name="adj1" fmla="val 50000"/>
              <a:gd name="adj2" fmla="val 35177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 altLang="ru-RU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860925" y="5906859"/>
            <a:ext cx="3430246" cy="6572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Задачи деятельности по  каждому профилю</a:t>
            </a:r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 rot="-5400000">
            <a:off x="5759451" y="5481637"/>
            <a:ext cx="576262" cy="360363"/>
          </a:xfrm>
          <a:prstGeom prst="notched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rgbClr val="FFFFFF"/>
              </a:gs>
              <a:gs pos="100000">
                <a:srgbClr val="CCFFCC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 altLang="ru-RU"/>
          </a:p>
        </p:txBody>
      </p:sp>
      <p:sp>
        <p:nvSpPr>
          <p:cNvPr id="2" name="TextBox 1"/>
          <p:cNvSpPr txBox="1"/>
          <p:nvPr/>
        </p:nvSpPr>
        <p:spPr>
          <a:xfrm>
            <a:off x="678350" y="2332870"/>
            <a:ext cx="23533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2813"/>
            <a:r>
              <a:rPr lang="ru-RU" alt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(профстандарты)</a:t>
            </a: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 rot="10800000" flipV="1">
            <a:off x="899593" y="6013873"/>
            <a:ext cx="3961332" cy="50301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62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-441325" y="3059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342900" eaLnBrk="0" hangingPunct="0">
              <a:tabLst>
                <a:tab pos="342900" algn="l"/>
              </a:tabLst>
            </a:pPr>
            <a:endParaRPr lang="ru-RU"/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352928" cy="374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35000"/>
              </a:spcBef>
            </a:pPr>
            <a:r>
              <a:rPr lang="ru-RU" sz="3200" b="1" dirty="0" smtClean="0">
                <a:solidFill>
                  <a:srgbClr val="990033"/>
                </a:solidFill>
                <a:cs typeface="Arial" pitchFamily="34" charset="0"/>
              </a:rPr>
              <a:t>Формирование </a:t>
            </a:r>
            <a:r>
              <a:rPr lang="ru-RU" sz="3200" b="1" dirty="0" err="1">
                <a:solidFill>
                  <a:srgbClr val="990033"/>
                </a:solidFill>
                <a:cs typeface="Arial" pitchFamily="34" charset="0"/>
              </a:rPr>
              <a:t>компетентностной</a:t>
            </a:r>
            <a:r>
              <a:rPr lang="ru-RU" sz="3200" b="1" dirty="0">
                <a:solidFill>
                  <a:srgbClr val="990033"/>
                </a:solidFill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990033"/>
                </a:solidFill>
                <a:cs typeface="Arial" pitchFamily="34" charset="0"/>
              </a:rPr>
              <a:t>модели  </a:t>
            </a:r>
            <a:r>
              <a:rPr lang="ru-RU" sz="3200" b="1" dirty="0">
                <a:solidFill>
                  <a:srgbClr val="990033"/>
                </a:solidFill>
                <a:cs typeface="Arial" pitchFamily="34" charset="0"/>
              </a:rPr>
              <a:t>выпускника 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предполагает</a:t>
            </a:r>
            <a:endParaRPr lang="ru-RU" sz="3200" dirty="0">
              <a:solidFill>
                <a:srgbClr val="00206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endParaRPr lang="ru-RU" sz="2800" dirty="0">
              <a:solidFill>
                <a:srgbClr val="990033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   </a:t>
            </a:r>
            <a:r>
              <a:rPr lang="ru-RU" sz="2800" dirty="0">
                <a:solidFill>
                  <a:srgbClr val="002060"/>
                </a:solidFill>
                <a:cs typeface="Arial" pitchFamily="34" charset="0"/>
              </a:rPr>
              <a:t>Необходимость </a:t>
            </a:r>
            <a:r>
              <a:rPr lang="ru-RU" sz="2800" dirty="0" smtClean="0">
                <a:solidFill>
                  <a:srgbClr val="002060"/>
                </a:solidFill>
                <a:cs typeface="Arial" pitchFamily="34" charset="0"/>
              </a:rPr>
              <a:t>формирования матрицы компетенций (распределение </a:t>
            </a:r>
            <a:r>
              <a:rPr lang="ru-RU" sz="2800" dirty="0">
                <a:solidFill>
                  <a:srgbClr val="002060"/>
                </a:solidFill>
                <a:cs typeface="Arial" pitchFamily="34" charset="0"/>
              </a:rPr>
              <a:t>компетенций по всем </a:t>
            </a:r>
            <a:r>
              <a:rPr lang="ru-RU" sz="2800" dirty="0" smtClean="0">
                <a:solidFill>
                  <a:srgbClr val="002060"/>
                </a:solidFill>
                <a:cs typeface="Arial" pitchFamily="34" charset="0"/>
              </a:rPr>
              <a:t>дисциплинам, практикам </a:t>
            </a:r>
            <a:r>
              <a:rPr lang="ru-RU" sz="2800" dirty="0">
                <a:solidFill>
                  <a:srgbClr val="002060"/>
                </a:solidFill>
                <a:cs typeface="Arial" pitchFamily="34" charset="0"/>
              </a:rPr>
              <a:t>учебного </a:t>
            </a:r>
            <a:r>
              <a:rPr lang="ru-RU" sz="2800" dirty="0" smtClean="0">
                <a:solidFill>
                  <a:srgbClr val="002060"/>
                </a:solidFill>
                <a:cs typeface="Arial" pitchFamily="34" charset="0"/>
              </a:rPr>
              <a:t>плана, ГИА) </a:t>
            </a:r>
            <a:endParaRPr lang="ru-RU" sz="2800" dirty="0">
              <a:solidFill>
                <a:srgbClr val="00206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Clr>
                <a:srgbClr val="CC3300"/>
              </a:buClr>
              <a:buFont typeface="Wingdings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cs typeface="Arial" pitchFamily="34" charset="0"/>
              </a:rPr>
              <a:t>    Необходимость </a:t>
            </a:r>
            <a:r>
              <a:rPr lang="ru-RU" sz="2800" dirty="0" smtClean="0">
                <a:solidFill>
                  <a:srgbClr val="002060"/>
                </a:solidFill>
                <a:cs typeface="Arial" pitchFamily="34" charset="0"/>
              </a:rPr>
              <a:t>формирования и анализа структуры каждой компетенции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-441325" y="3059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342900" eaLnBrk="0" hangingPunct="0">
              <a:tabLst>
                <a:tab pos="342900" algn="l"/>
              </a:tabLst>
            </a:pPr>
            <a:endParaRPr lang="ru-RU"/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352928" cy="522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35000"/>
              </a:spcBef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Структура компетенции 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представляет собой перечень результатов обучения согласно рабочей программе учебной дисциплины, программам учебной и производственной практик, научно-исследовательской работы </a:t>
            </a:r>
            <a:r>
              <a:rPr lang="ru-RU" sz="3200" dirty="0" smtClean="0">
                <a:solidFill>
                  <a:srgbClr val="C00000"/>
                </a:solidFill>
                <a:cs typeface="Arial" pitchFamily="34" charset="0"/>
              </a:rPr>
              <a:t>в виде 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определенных </a:t>
            </a:r>
            <a:r>
              <a:rPr lang="ru-RU" sz="3200" dirty="0" smtClean="0">
                <a:solidFill>
                  <a:srgbClr val="C00000"/>
                </a:solidFill>
                <a:cs typeface="Arial" pitchFamily="34" charset="0"/>
              </a:rPr>
              <a:t>знаний, умений и владений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, освоение которых позволяет в дальнейшем оценить уровень </a:t>
            </a:r>
            <a:r>
              <a:rPr lang="ru-RU" sz="3200" dirty="0" err="1" smtClean="0">
                <a:solidFill>
                  <a:srgbClr val="002060"/>
                </a:solidFill>
                <a:cs typeface="Arial" pitchFamily="34" charset="0"/>
              </a:rPr>
              <a:t>сформированности</a:t>
            </a:r>
            <a:r>
              <a:rPr lang="ru-RU" sz="3200" dirty="0" smtClean="0">
                <a:solidFill>
                  <a:srgbClr val="002060"/>
                </a:solidFill>
                <a:cs typeface="Arial" pitchFamily="34" charset="0"/>
              </a:rPr>
              <a:t> компетенции. Эти знания, умения и владения устанавливаются по каждому элементу ОП, который «работает» на формирование компетенции.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</TotalTime>
  <Words>3704</Words>
  <Application>Microsoft Office PowerPoint</Application>
  <PresentationFormat>Экран (4:3)</PresentationFormat>
  <Paragraphs>833</Paragraphs>
  <Slides>66</Slides>
  <Notes>40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Поток</vt:lpstr>
      <vt:lpstr>ФОРМИРОВАНИЕ ФОНДА ОЦЕНОЧНЫХ СРЕДСТВ ОБРАЗОВАТЕЛЬНОЙ ПРОГРАММЫ</vt:lpstr>
      <vt:lpstr>Образовательная программа определяет:</vt:lpstr>
      <vt:lpstr>Слайд 3</vt:lpstr>
      <vt:lpstr>Слайд 4</vt:lpstr>
      <vt:lpstr>«ПИРАМИДА» РЕЗУЛЬТАТОВ  ОБУЧЕНИЯ И КОМПЕТЕНЦИЙ </vt:lpstr>
      <vt:lpstr>Слайд 6</vt:lpstr>
      <vt:lpstr>ФОРМИРОВАНИЕ КОМПЕТЕНТНОСТНОЙ МОДЕЛИ</vt:lpstr>
      <vt:lpstr>Слайд 8</vt:lpstr>
      <vt:lpstr>Слайд 9</vt:lpstr>
      <vt:lpstr>Слайд 10</vt:lpstr>
      <vt:lpstr>Слайд 11</vt:lpstr>
      <vt:lpstr>ДЕСКРИПТОРЫ УРОВНЕЙ ОСВОЕНИЯ КОМПЕТЕНЦИЙ</vt:lpstr>
      <vt:lpstr>Дескрипторы уровней освоения компетенции</vt:lpstr>
      <vt:lpstr>Слайд 14</vt:lpstr>
      <vt:lpstr>Слайд 15</vt:lpstr>
      <vt:lpstr>ОЦЕНКА КОМПЕТЕНЦИЙ очень сложная  задача  как  в  теоретическом, так  и  практическом  плане </vt:lpstr>
      <vt:lpstr>Слайд 17</vt:lpstr>
      <vt:lpstr>ПРОБЛЕМА ИЗМЕРИМОСТИ КОМПЕТЕНЦИЙ</vt:lpstr>
      <vt:lpstr>Слайд 19</vt:lpstr>
      <vt:lpstr>Слайд 20</vt:lpstr>
      <vt:lpstr>Порядок организации и осуществления образоватнльной деятельности по образовательным программам высшего образования (Приказ Минобрнауки России от 19.12.2013 № 1367)</vt:lpstr>
      <vt:lpstr>Слайд 22</vt:lpstr>
      <vt:lpstr>Слайд 23</vt:lpstr>
      <vt:lpstr>Слайд 24</vt:lpstr>
      <vt:lpstr>Слайд 25</vt:lpstr>
      <vt:lpstr>Требования к ФОС</vt:lpstr>
      <vt:lpstr>Требования к ФОС</vt:lpstr>
      <vt:lpstr>Требования к ФОС</vt:lpstr>
      <vt:lpstr>Структура ФОС образовательной программы</vt:lpstr>
      <vt:lpstr>Слайд 30</vt:lpstr>
      <vt:lpstr>Состав ФОС по дисциплине (практике)</vt:lpstr>
      <vt:lpstr>        </vt:lpstr>
      <vt:lpstr>Слайд 33</vt:lpstr>
      <vt:lpstr>Слайд 34</vt:lpstr>
      <vt:lpstr>ИННОВАЦИОННЫЕ ОЦЕНОЧНЫЕ СРЕДСТВА</vt:lpstr>
      <vt:lpstr>Примерный перечень оценочных средств</vt:lpstr>
      <vt:lpstr>Слайд 37</vt:lpstr>
      <vt:lpstr>Слайд 38</vt:lpstr>
      <vt:lpstr>Порядок разработки ФОС дисциплин (практик)</vt:lpstr>
      <vt:lpstr>Порядок разработки ФОС дисциплин (практик)</vt:lpstr>
      <vt:lpstr>Макет ФОС по дисциплине </vt:lpstr>
      <vt:lpstr>ПАСПОРТ ФОС ПО ДИСЦИПЛИНЕ</vt:lpstr>
      <vt:lpstr>МАКЕТ ФОС ПО ДИСЦИПЛИНЕ</vt:lpstr>
      <vt:lpstr>Форма экзаменационного билета</vt:lpstr>
      <vt:lpstr>Форма экзаменационного билета</vt:lpstr>
      <vt:lpstr>Тесты</vt:lpstr>
      <vt:lpstr>Оформление задания для деловой (ролевой) игры</vt:lpstr>
      <vt:lpstr>Оформление задания для кейс-задачи</vt:lpstr>
      <vt:lpstr>Вопросы для коллоквиумов, собеседования</vt:lpstr>
      <vt:lpstr>Комплект заданий для контрольной работы</vt:lpstr>
      <vt:lpstr>Перечень дискуссионных тем для круглого стола</vt:lpstr>
      <vt:lpstr>Темы творческих заданий (проектов)</vt:lpstr>
      <vt:lpstr>Темы эссе (рефератов, докладов)</vt:lpstr>
      <vt:lpstr>Состав ФОС ГИА</vt:lpstr>
      <vt:lpstr>Порядок разработки ФОС ГИА</vt:lpstr>
      <vt:lpstr>Порядок разработки ФОС ГИА</vt:lpstr>
      <vt:lpstr>Порядок разработки ФОС ГИА</vt:lpstr>
      <vt:lpstr>Порядок разработки ФОС ГИА</vt:lpstr>
      <vt:lpstr>Типы компетентностно-ориентированных заданий</vt:lpstr>
      <vt:lpstr>Типы компетентностно-ориентированных заданий</vt:lpstr>
      <vt:lpstr>   СТРУКТУРА КОМПЕТЕНТНОСТНО- ОРИЕНТИРОВАННОГО ЗАДАНИЯ </vt:lpstr>
      <vt:lpstr>   </vt:lpstr>
      <vt:lpstr>Порядок экспертизы и утверждения ФОС</vt:lpstr>
      <vt:lpstr>Порядок обновления ФОС</vt:lpstr>
      <vt:lpstr>Слайд 65</vt:lpstr>
      <vt:lpstr>СПАСИБО ЗА ВНИМАНИЕ </vt:lpstr>
    </vt:vector>
  </TitlesOfParts>
  <Company>Южный Федеральный Университет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ОСНОВНЫХ ОБРАЗОВАТЕЛЬНЫХ ПРОГРАММ ЮЖНОГО ФЕДЕРАЛЬНОГО УНИВЕРСИТЕТА</dc:title>
  <dc:creator>User</dc:creator>
  <cp:lastModifiedBy>User</cp:lastModifiedBy>
  <cp:revision>600</cp:revision>
  <dcterms:created xsi:type="dcterms:W3CDTF">2014-03-24T06:14:37Z</dcterms:created>
  <dcterms:modified xsi:type="dcterms:W3CDTF">2015-03-18T10:42:53Z</dcterms:modified>
</cp:coreProperties>
</file>