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80"/>
  </p:handoutMasterIdLst>
  <p:sldIdLst>
    <p:sldId id="256" r:id="rId2"/>
    <p:sldId id="257" r:id="rId3"/>
    <p:sldId id="259" r:id="rId4"/>
    <p:sldId id="260" r:id="rId5"/>
    <p:sldId id="261" r:id="rId6"/>
    <p:sldId id="287" r:id="rId7"/>
    <p:sldId id="288" r:id="rId8"/>
    <p:sldId id="289" r:id="rId9"/>
    <p:sldId id="262" r:id="rId10"/>
    <p:sldId id="263" r:id="rId11"/>
    <p:sldId id="264" r:id="rId12"/>
    <p:sldId id="265" r:id="rId13"/>
    <p:sldId id="266" r:id="rId14"/>
    <p:sldId id="267" r:id="rId15"/>
    <p:sldId id="291" r:id="rId16"/>
    <p:sldId id="276" r:id="rId17"/>
    <p:sldId id="278" r:id="rId18"/>
    <p:sldId id="268" r:id="rId19"/>
    <p:sldId id="293" r:id="rId20"/>
    <p:sldId id="294" r:id="rId21"/>
    <p:sldId id="280" r:id="rId22"/>
    <p:sldId id="282" r:id="rId23"/>
    <p:sldId id="296" r:id="rId24"/>
    <p:sldId id="281" r:id="rId25"/>
    <p:sldId id="299" r:id="rId26"/>
    <p:sldId id="300" r:id="rId27"/>
    <p:sldId id="283" r:id="rId28"/>
    <p:sldId id="269" r:id="rId29"/>
    <p:sldId id="279" r:id="rId30"/>
    <p:sldId id="295" r:id="rId31"/>
    <p:sldId id="297" r:id="rId32"/>
    <p:sldId id="302" r:id="rId33"/>
    <p:sldId id="298" r:id="rId34"/>
    <p:sldId id="301" r:id="rId35"/>
    <p:sldId id="303" r:id="rId36"/>
    <p:sldId id="304" r:id="rId37"/>
    <p:sldId id="305" r:id="rId38"/>
    <p:sldId id="306" r:id="rId39"/>
    <p:sldId id="307" r:id="rId40"/>
    <p:sldId id="308" r:id="rId41"/>
    <p:sldId id="310" r:id="rId42"/>
    <p:sldId id="311" r:id="rId43"/>
    <p:sldId id="312" r:id="rId44"/>
    <p:sldId id="316" r:id="rId45"/>
    <p:sldId id="315" r:id="rId46"/>
    <p:sldId id="314" r:id="rId47"/>
    <p:sldId id="313" r:id="rId48"/>
    <p:sldId id="321" r:id="rId49"/>
    <p:sldId id="320" r:id="rId50"/>
    <p:sldId id="319" r:id="rId51"/>
    <p:sldId id="318" r:id="rId52"/>
    <p:sldId id="317" r:id="rId53"/>
    <p:sldId id="309" r:id="rId54"/>
    <p:sldId id="328" r:id="rId55"/>
    <p:sldId id="327" r:id="rId56"/>
    <p:sldId id="326" r:id="rId57"/>
    <p:sldId id="325" r:id="rId58"/>
    <p:sldId id="324" r:id="rId59"/>
    <p:sldId id="332" r:id="rId60"/>
    <p:sldId id="331" r:id="rId61"/>
    <p:sldId id="335" r:id="rId62"/>
    <p:sldId id="334" r:id="rId63"/>
    <p:sldId id="333" r:id="rId64"/>
    <p:sldId id="338" r:id="rId65"/>
    <p:sldId id="337" r:id="rId66"/>
    <p:sldId id="336" r:id="rId67"/>
    <p:sldId id="330" r:id="rId68"/>
    <p:sldId id="341" r:id="rId69"/>
    <p:sldId id="340" r:id="rId70"/>
    <p:sldId id="339" r:id="rId71"/>
    <p:sldId id="342" r:id="rId72"/>
    <p:sldId id="323" r:id="rId73"/>
    <p:sldId id="322" r:id="rId74"/>
    <p:sldId id="345" r:id="rId75"/>
    <p:sldId id="344" r:id="rId76"/>
    <p:sldId id="343" r:id="rId77"/>
    <p:sldId id="346" r:id="rId78"/>
    <p:sldId id="285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46" autoAdjust="0"/>
  </p:normalViewPr>
  <p:slideViewPr>
    <p:cSldViewPr>
      <p:cViewPr>
        <p:scale>
          <a:sx n="70" d="100"/>
          <a:sy n="70" d="100"/>
        </p:scale>
        <p:origin x="-89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0F8EE-A7F7-4DFF-92D6-643A3BDC68A5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E5A1D-1851-4EF8-B491-5A7976DF67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F87E-1CCD-4958-926A-BC68F8C230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D113-9875-4F8E-A3C6-16B2C26B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F87E-1CCD-4958-926A-BC68F8C230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D113-9875-4F8E-A3C6-16B2C26B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F87E-1CCD-4958-926A-BC68F8C230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D113-9875-4F8E-A3C6-16B2C26B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F87E-1CCD-4958-926A-BC68F8C230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D113-9875-4F8E-A3C6-16B2C26B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F87E-1CCD-4958-926A-BC68F8C230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D113-9875-4F8E-A3C6-16B2C26B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F87E-1CCD-4958-926A-BC68F8C230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D113-9875-4F8E-A3C6-16B2C26B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F87E-1CCD-4958-926A-BC68F8C230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D113-9875-4F8E-A3C6-16B2C26B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F87E-1CCD-4958-926A-BC68F8C230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D113-9875-4F8E-A3C6-16B2C26B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F87E-1CCD-4958-926A-BC68F8C230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D113-9875-4F8E-A3C6-16B2C26B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F87E-1CCD-4958-926A-BC68F8C230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D113-9875-4F8E-A3C6-16B2C26BA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F87E-1CCD-4958-926A-BC68F8C230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81D113-9875-4F8E-A3C6-16B2C26BA6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80F87E-1CCD-4958-926A-BC68F8C23004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81D113-9875-4F8E-A3C6-16B2C26BA6E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2291680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РАЗРАБОТКА ОСНОВНЫХ ОБРАЗОВАТЕЛЬНЫХ ПРОГРАММ ЮЖНОГО ФЕДЕРАЛЬНОГО УНИВЕРСИТЕТА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7854696" cy="1752600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r>
              <a:rPr lang="ru-RU" sz="2400" dirty="0" smtClean="0"/>
              <a:t>Руководитель </a:t>
            </a:r>
          </a:p>
          <a:p>
            <a:r>
              <a:rPr lang="ru-RU" sz="2400" dirty="0" smtClean="0"/>
              <a:t>Дирекции образовательных программ и проектов</a:t>
            </a:r>
          </a:p>
          <a:p>
            <a:r>
              <a:rPr lang="ru-RU" sz="2400" dirty="0" smtClean="0"/>
              <a:t>Ирина Ивановна </a:t>
            </a:r>
            <a:r>
              <a:rPr lang="ru-RU" sz="2400" dirty="0" err="1" smtClean="0"/>
              <a:t>Матющенко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РАБОЧАЯ ПРОГРАММА </a:t>
            </a:r>
            <a:br>
              <a:rPr lang="ru-RU" sz="2800" b="1" dirty="0" smtClean="0"/>
            </a:br>
            <a:r>
              <a:rPr lang="ru-RU" sz="2800" b="1" dirty="0" smtClean="0"/>
              <a:t>ДИСЦИПЛИНЫ (МОДУЛЯ) / ПРАКТИКИ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перечень планируемых результатов обучения(ЗУН), соотнесенных с планируемыми результатами освоения ОП (компетенциями),</a:t>
            </a:r>
          </a:p>
          <a:p>
            <a:r>
              <a:rPr lang="ru-RU" dirty="0" smtClean="0"/>
              <a:t>место дисциплины/практики в структуре ОП,</a:t>
            </a:r>
          </a:p>
          <a:p>
            <a:r>
              <a:rPr lang="ru-RU" dirty="0" smtClean="0"/>
              <a:t>объем дисциплины/практики в </a:t>
            </a:r>
            <a:r>
              <a:rPr lang="ru-RU" dirty="0" err="1" smtClean="0"/>
              <a:t>з.е</a:t>
            </a:r>
            <a:r>
              <a:rPr lang="ru-RU" dirty="0" smtClean="0"/>
              <a:t>. и часах, выделенных на контактную работу обучающихся с преподавателем и на самостоятельную работу,</a:t>
            </a:r>
          </a:p>
          <a:p>
            <a:r>
              <a:rPr lang="ru-RU" dirty="0" smtClean="0"/>
              <a:t>содержание, структурированное по темам,</a:t>
            </a:r>
          </a:p>
          <a:p>
            <a:r>
              <a:rPr lang="ru-RU" dirty="0" smtClean="0"/>
              <a:t>перечень учебно-методического обеспечения для самостоятельной работы обучающихся,</a:t>
            </a:r>
          </a:p>
          <a:p>
            <a:r>
              <a:rPr lang="ru-RU" dirty="0" smtClean="0"/>
              <a:t>фонд оценочных средств для </a:t>
            </a:r>
            <a:r>
              <a:rPr lang="ru-RU" b="1" i="1" dirty="0" smtClean="0"/>
              <a:t>промежуточной аттестации,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РАБОЧАЯ ПРОГРАММА </a:t>
            </a:r>
            <a:br>
              <a:rPr lang="ru-RU" sz="3200" b="1" dirty="0" smtClean="0"/>
            </a:br>
            <a:r>
              <a:rPr lang="ru-RU" sz="3200" b="1" dirty="0" smtClean="0"/>
              <a:t>ДИСЦИПЛИНЫ (МОДУЛЯ) / ПРАКТИКИ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основная и дополнительная учебная литература, ресурсы сети «Интернет», необходимые для освоения дисциплины и проведения практики, </a:t>
            </a:r>
          </a:p>
          <a:p>
            <a:r>
              <a:rPr lang="ru-RU" dirty="0" smtClean="0"/>
              <a:t> информационные технологии, используемые при проведении занятий и практик, включая перечень программного обеспечения и информационных справочных систем,</a:t>
            </a:r>
          </a:p>
          <a:p>
            <a:r>
              <a:rPr lang="ru-RU" dirty="0" smtClean="0"/>
              <a:t>описание материально-технической базы.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Все разделы описываются с учетом требований федерального государственного образовательного стандарта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ОЦЕНКА КАЧЕСТВА ОСВОЕНИЯ ОБРАЗОВАТЕЛЬНОЙ ПРОГРАММЫ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В соответствии с п.9 «Порядка организации и осуществления образовательной деятельности» организация обеспечивает:</a:t>
            </a:r>
          </a:p>
          <a:p>
            <a:pPr>
              <a:buNone/>
            </a:pPr>
            <a:r>
              <a:rPr lang="ru-RU" dirty="0" smtClean="0"/>
              <a:t>- проведение учебных занятий, практик,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- проведение контроля качества освоения ОП посредством  </a:t>
            </a:r>
            <a:r>
              <a:rPr lang="ru-RU" b="1" i="1" dirty="0" smtClean="0"/>
              <a:t>текущего контроля успеваемости, промежуточной аттестации обучающихся и государственной итоговой аттестации обучающихся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ФОНДЫ ОЦЕНОЧНЫХ СРЕДСТВ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08512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Конкретные формы и процедуры текущего контроля и промежуточной аттестации по каждой дисциплине и практике устанавливаются образовательной организацией самостоятельно и доводятся до сведения обучающихся в сроки, определенные в локальных нормативных актах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 smtClean="0"/>
              <a:t>	</a:t>
            </a:r>
            <a:r>
              <a:rPr lang="ru-RU" sz="2400" i="1" dirty="0" smtClean="0"/>
              <a:t>(</a:t>
            </a:r>
            <a:r>
              <a:rPr lang="ru-RU" sz="2400" b="1" i="1" dirty="0" smtClean="0"/>
              <a:t>ПОРЯДОК</a:t>
            </a:r>
            <a:r>
              <a:rPr lang="ru-RU" sz="2400" i="1" dirty="0" smtClean="0"/>
              <a:t> применения </a:t>
            </a:r>
            <a:r>
              <a:rPr lang="ru-RU" sz="2400" i="1" dirty="0" err="1" smtClean="0"/>
              <a:t>балльно-рейтинговой</a:t>
            </a:r>
            <a:r>
              <a:rPr lang="ru-RU" sz="2400" i="1" dirty="0" smtClean="0"/>
              <a:t> системы оценивания знаний при проведении текущего контроля и промежуточной аттестации обучающихся (приказом ЮФУ от 9 июня 2014 года № 248-ОД)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Для осуществления текущего контроля успеваемости и промежуточной аттестации обучающихся образовательная организация  создает </a:t>
            </a:r>
            <a:r>
              <a:rPr lang="ru-RU" sz="2400" b="1" i="1" dirty="0" smtClean="0"/>
              <a:t>фонды оценочных средств</a:t>
            </a:r>
            <a:r>
              <a:rPr lang="ru-RU" sz="2400" dirty="0" smtClean="0"/>
              <a:t>, позволяющие оценить достижение запланированных в ОП результатов обучения и </a:t>
            </a:r>
            <a:r>
              <a:rPr lang="ru-RU" sz="2400" b="1" i="1" dirty="0" smtClean="0"/>
              <a:t>уровень </a:t>
            </a:r>
            <a:r>
              <a:rPr lang="ru-RU" sz="2400" b="1" i="1" dirty="0" err="1" smtClean="0"/>
              <a:t>сформированности</a:t>
            </a:r>
            <a:r>
              <a:rPr lang="ru-RU" sz="2400" b="1" i="1" dirty="0" smtClean="0"/>
              <a:t> всех компетенций, заявленных в образовательной программе</a:t>
            </a:r>
            <a:r>
              <a:rPr lang="ru-RU" sz="2400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ФОНДЫ ОЦЕНОЧНЫХ СРЕДСТВ ДЛЯ ПРОМЕЖУТОЧНОЙ И ГОСУДАРСТВЕЕННОЙ ИТОГОВОЙ  АТТЕСТАЦИИ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перечень компетенций с указанием </a:t>
            </a:r>
            <a:r>
              <a:rPr lang="ru-RU" b="1" i="1" dirty="0" smtClean="0"/>
              <a:t>этапов их формирования</a:t>
            </a:r>
            <a:r>
              <a:rPr lang="ru-RU" dirty="0" smtClean="0"/>
              <a:t> в процессе освоения программы;</a:t>
            </a:r>
          </a:p>
          <a:p>
            <a:r>
              <a:rPr lang="ru-RU" dirty="0" smtClean="0"/>
              <a:t>описание </a:t>
            </a:r>
            <a:r>
              <a:rPr lang="ru-RU" b="1" i="1" dirty="0" smtClean="0"/>
              <a:t>показателей и критериев оценивания</a:t>
            </a:r>
            <a:r>
              <a:rPr lang="ru-RU" dirty="0" smtClean="0"/>
              <a:t> компетенций, а также </a:t>
            </a:r>
            <a:r>
              <a:rPr lang="ru-RU" b="1" i="1" dirty="0" smtClean="0"/>
              <a:t>шкал оценивания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типовые </a:t>
            </a:r>
            <a:r>
              <a:rPr lang="ru-RU" b="1" i="1" dirty="0" smtClean="0"/>
              <a:t>контрольные задания</a:t>
            </a:r>
            <a:r>
              <a:rPr lang="ru-RU" dirty="0" smtClean="0"/>
              <a:t>, необходимые для оценки знаний, умений, навыков, характеризующих этапы формирования компетенций в процессе освоения ОП и для оценки результатов освоения ОП;</a:t>
            </a:r>
          </a:p>
          <a:p>
            <a:r>
              <a:rPr lang="ru-RU" dirty="0" smtClean="0"/>
              <a:t>методические материалы, определяющие </a:t>
            </a:r>
            <a:r>
              <a:rPr lang="ru-RU" b="1" i="1" dirty="0" smtClean="0"/>
              <a:t>процедуры оценивания знаний, умений, навыков</a:t>
            </a:r>
            <a:r>
              <a:rPr lang="ru-RU" dirty="0" smtClean="0"/>
              <a:t>, характеризующих этапы формирования компетенций и для оценки результатов освоения ОП в целом.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28" y="332656"/>
            <a:ext cx="843528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Федеральный закон «Об образовании в РФ» №273-ФЗ, статья 12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75656"/>
            <a:ext cx="8548480" cy="467910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П.7. Организации, осуществляющие образовательную деятельность по имеющим государственную аккредитацию образовательным программам (за исключением…)  разрабатывают образовательные программы в соответствии с ФГОС 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соответствующих примерных основных образовательных программ (ПООП).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П.9 ПООП разрабатываются с учетом их уровня и направленности на основе ФГОС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П.10. ПООП включаются по результатам экспертизы в реестр ПООП, являющийся государственной информационной системой…</a:t>
            </a: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804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Рекомендуемая разработчикам ПООП «Карта компетенции»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95536" y="2040729"/>
          <a:ext cx="8291264" cy="4659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274"/>
                <a:gridCol w="2471412"/>
                <a:gridCol w="946250"/>
                <a:gridCol w="946250"/>
                <a:gridCol w="870884"/>
                <a:gridCol w="834597"/>
                <a:gridCol w="834597"/>
              </a:tblGrid>
              <a:tr h="3221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(уровень) освоения  компетенции*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обучения**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(показатели достижения заданного уровня освоения компетенций)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оценивания результатов обучения 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этап (уровень)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(ОК-1) –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(желательно конкретизировать формулировки компетенции 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Владеть: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_____________________В (ОК-1) –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_____________________У (ОК-1)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–I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______________________З (ОК-1) 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–I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этап (уровень)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(ОК-1) –</a:t>
                      </a: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(желательно конкретизировать формулировки компетенции)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Владеть: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 В (ОК-1) –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_____________________У (ОК-1) –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_____________________З (ОК-1) –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Третий этап (уровень)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(ОК-1) –</a:t>
                      </a:r>
                      <a:r>
                        <a:rPr lang="en-US" sz="105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(желательно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конкретизировать формулировки компетенции)</a:t>
                      </a:r>
                      <a:endParaRPr lang="ru-RU" sz="105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Владеть: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____________________В (ОК-1) –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____________________В (ОК-1) –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____________________В (ОК-1) –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44" marR="598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11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Общие требования к ООП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err="1" smtClean="0"/>
              <a:t>обновляемость</a:t>
            </a:r>
            <a:r>
              <a:rPr lang="ru-RU" sz="4000" dirty="0" smtClean="0"/>
              <a:t>, </a:t>
            </a:r>
          </a:p>
          <a:p>
            <a:r>
              <a:rPr lang="ru-RU" sz="4000" dirty="0" smtClean="0"/>
              <a:t>размещение на официальном сайте организации (</a:t>
            </a:r>
            <a:r>
              <a:rPr lang="ru-RU" sz="4000" i="1" dirty="0" smtClean="0"/>
              <a:t>приказ </a:t>
            </a:r>
            <a:r>
              <a:rPr lang="ru-RU" sz="4000" i="1" dirty="0" err="1" smtClean="0"/>
              <a:t>Рособрнадзора</a:t>
            </a:r>
            <a:r>
              <a:rPr lang="ru-RU" sz="4000" i="1" dirty="0" smtClean="0"/>
              <a:t> от 29.05.2014 № 785</a:t>
            </a:r>
            <a:r>
              <a:rPr lang="ru-RU" sz="4000" dirty="0" smtClean="0"/>
              <a:t>), </a:t>
            </a:r>
          </a:p>
          <a:p>
            <a:r>
              <a:rPr lang="ru-RU" sz="4000" dirty="0" smtClean="0"/>
              <a:t>предъявление при лицензировании.</a:t>
            </a:r>
            <a:endParaRPr lang="ru-RU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РЕАЛИЗАЦИЯ ОБРАЗОВАТЕЛЬНОЙ ПРОГРАММЫ </a:t>
            </a:r>
            <a:br>
              <a:rPr lang="ru-RU" sz="2800" b="1" dirty="0" smtClean="0"/>
            </a:br>
            <a:r>
              <a:rPr lang="ru-RU" sz="2700" b="1" dirty="0" smtClean="0"/>
              <a:t>(Приказ МОН от 29.12.2013 № 1367)</a:t>
            </a:r>
            <a:endParaRPr lang="ru-RU" sz="27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Выбор методов и средств обучения, образовательных технологий и учебно-методического обеспечения осуществляется организацией самостоятельно исходя из планируемых результатов освоения ОП</a:t>
            </a:r>
          </a:p>
          <a:p>
            <a:pPr>
              <a:buNone/>
            </a:pPr>
            <a:r>
              <a:rPr lang="ru-RU" dirty="0" smtClean="0"/>
              <a:t>Применение инновационных форм учебных занятий, развивающих навыки командной работы, межличностной коммуникации, принятия решений, лидерские качества,</a:t>
            </a:r>
          </a:p>
          <a:p>
            <a:pPr>
              <a:buNone/>
            </a:pPr>
            <a:r>
              <a:rPr lang="ru-RU" dirty="0" smtClean="0"/>
              <a:t>преподавание курсов, составленных на основе результатов научных исследований, проводимых организацией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1368425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организации и осуществления образовательной деятельности по ОП высшего образования –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программам Б, С и М (Приказ №1367 от 19.12.2013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п.52 и 54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288" y="1700213"/>
            <a:ext cx="8424862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Устранена неправильная шкала:</a:t>
            </a:r>
          </a:p>
        </p:txBody>
      </p:sp>
      <p:sp>
        <p:nvSpPr>
          <p:cNvPr id="4" name="Овал 3"/>
          <p:cNvSpPr/>
          <p:nvPr/>
        </p:nvSpPr>
        <p:spPr>
          <a:xfrm>
            <a:off x="539750" y="2565400"/>
            <a:ext cx="3168650" cy="1254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Аудиторная работа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363" y="2708275"/>
            <a:ext cx="3240087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Внеаудиторная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313" y="4781550"/>
            <a:ext cx="3527425" cy="181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во взаимодействии с преподавателем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(контактная работа)</a:t>
            </a:r>
          </a:p>
        </p:txBody>
      </p:sp>
      <p:sp>
        <p:nvSpPr>
          <p:cNvPr id="8" name="Овал 7"/>
          <p:cNvSpPr/>
          <p:nvPr/>
        </p:nvSpPr>
        <p:spPr>
          <a:xfrm>
            <a:off x="4789488" y="5084763"/>
            <a:ext cx="4030662" cy="12557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</a:p>
        </p:txBody>
      </p:sp>
      <p:cxnSp>
        <p:nvCxnSpPr>
          <p:cNvPr id="10" name="Прямая со стрелкой 9"/>
          <p:cNvCxnSpPr>
            <a:stCxn id="4" idx="6"/>
            <a:endCxn id="5" idx="1"/>
          </p:cNvCxnSpPr>
          <p:nvPr/>
        </p:nvCxnSpPr>
        <p:spPr>
          <a:xfrm flipV="1">
            <a:off x="3708400" y="3186113"/>
            <a:ext cx="1223963" cy="635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2"/>
            <a:endCxn id="7" idx="3"/>
          </p:cNvCxnSpPr>
          <p:nvPr/>
        </p:nvCxnSpPr>
        <p:spPr>
          <a:xfrm flipH="1" flipV="1">
            <a:off x="3995738" y="5689600"/>
            <a:ext cx="793750" cy="23813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5"/>
            <a:endCxn id="8" idx="1"/>
          </p:cNvCxnSpPr>
          <p:nvPr/>
        </p:nvCxnSpPr>
        <p:spPr>
          <a:xfrm>
            <a:off x="3243263" y="3635375"/>
            <a:ext cx="2136775" cy="1633538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067175" y="4005263"/>
            <a:ext cx="168275" cy="647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708400" y="4308475"/>
            <a:ext cx="9001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07288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Приказ МОН от 19 декабря 2013г. № 1367 </a:t>
            </a:r>
            <a:r>
              <a:rPr lang="ru-RU" sz="4000" dirty="0" smtClean="0"/>
              <a:t>«</a:t>
            </a:r>
            <a:r>
              <a:rPr lang="ru-RU" sz="3600" dirty="0" smtClean="0"/>
              <a:t>Порядок организации и осуществления образовательной деятельности по </a:t>
            </a:r>
            <a:r>
              <a:rPr lang="ru-RU" sz="3600" b="1" i="1" dirty="0" smtClean="0"/>
              <a:t>образовательным программам 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dirty="0" smtClean="0"/>
              <a:t>высшего образования – программам </a:t>
            </a:r>
            <a:r>
              <a:rPr lang="ru-RU" sz="3600" dirty="0" err="1" smtClean="0"/>
              <a:t>бакалавриата</a:t>
            </a:r>
            <a:r>
              <a:rPr lang="ru-RU" sz="3600" dirty="0" smtClean="0"/>
              <a:t>, </a:t>
            </a:r>
            <a:r>
              <a:rPr lang="ru-RU" sz="3600" dirty="0" err="1" smtClean="0"/>
              <a:t>программам</a:t>
            </a:r>
            <a:r>
              <a:rPr lang="ru-RU" sz="3600" dirty="0" smtClean="0"/>
              <a:t> </a:t>
            </a:r>
            <a:r>
              <a:rPr lang="ru-RU" sz="3600" dirty="0" err="1" smtClean="0"/>
              <a:t>специалитета</a:t>
            </a:r>
            <a:r>
              <a:rPr lang="ru-RU" sz="3600" dirty="0" smtClean="0"/>
              <a:t>, </a:t>
            </a:r>
            <a:r>
              <a:rPr lang="ru-RU" sz="3600" dirty="0" err="1" smtClean="0"/>
              <a:t>программам</a:t>
            </a:r>
            <a:r>
              <a:rPr lang="ru-RU" sz="3600" dirty="0" smtClean="0"/>
              <a:t> магистратуры</a:t>
            </a:r>
            <a:r>
              <a:rPr lang="ru-RU" sz="4000" dirty="0" smtClean="0"/>
              <a:t>»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509120"/>
            <a:ext cx="8147248" cy="181548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Определяет порядок разработки и реализации образовательных программ</a:t>
            </a:r>
          </a:p>
          <a:p>
            <a:r>
              <a:rPr lang="ru-RU" sz="2800" dirty="0" smtClean="0"/>
              <a:t>Порядок разработки и утверждения образовательных программ устанавливается организацией </a:t>
            </a:r>
          </a:p>
          <a:p>
            <a:pPr>
              <a:buNone/>
            </a:pPr>
            <a:r>
              <a:rPr lang="ru-RU" sz="2800" dirty="0" smtClean="0"/>
              <a:t>	(</a:t>
            </a:r>
            <a:r>
              <a:rPr lang="ru-RU" sz="2800" b="1" i="1" dirty="0" smtClean="0"/>
              <a:t>приказ ЮФУ от 3 апреля 2014 года № 134-ОД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584176"/>
          </a:xfrm>
        </p:spPr>
        <p:txBody>
          <a:bodyPr/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ПОРЯДОК организации и осуществления образовательной деятельности по ОП высшего образования –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программам Б, С и М (Приказ №1367 от 19.12.2013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п.57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П.57. Минимальный объем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контактной работы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преподавателем, а также минимальный объем занятий лекционного и семинарского типов при организации образовательного процесса по образовательной программе устанавливаются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 нормативным актом организации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4179324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РЕАЛИЗАЦИЯ ОБРАЗОВАТЕЛЬНОЙ ПРОГРАММЫ </a:t>
            </a:r>
            <a:br>
              <a:rPr lang="ru-RU" sz="2800" b="1" dirty="0" smtClean="0"/>
            </a:br>
            <a:r>
              <a:rPr lang="ru-RU" sz="2800" b="1" dirty="0" smtClean="0"/>
              <a:t>(Приказ МОН от 29.12.2013 № 1367)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Модульный принцип представления содержания ОП и построения учебных планов</a:t>
            </a:r>
          </a:p>
          <a:p>
            <a:pPr>
              <a:buNone/>
            </a:pPr>
            <a:r>
              <a:rPr lang="ru-RU" dirty="0" smtClean="0"/>
              <a:t>Модуль – относительно самостоятельная (</a:t>
            </a:r>
            <a:r>
              <a:rPr lang="ru-RU" b="1" i="1" dirty="0" smtClean="0"/>
              <a:t>логически завершенная</a:t>
            </a:r>
            <a:r>
              <a:rPr lang="ru-RU" dirty="0" smtClean="0"/>
              <a:t>) часть ОП, отвечающая за формирование определенной компетенции или группы родственных компетенций</a:t>
            </a:r>
          </a:p>
          <a:p>
            <a:r>
              <a:rPr lang="ru-RU" dirty="0" smtClean="0"/>
              <a:t>Сетевая форма реализации ОП с использованием ресурсов нескольких организаций, в т.ч. иностранных или иных организаций (организация в установленном ею порядке осуществляет зачет результатов обучения по дисциплинам и практикам в других организациях)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РЕАЛИЗАЦИЯ ОБРАЗОВАТЕЛЬНОЙ ПРОГРАММЫ </a:t>
            </a:r>
            <a:br>
              <a:rPr lang="ru-RU" sz="2800" b="1" dirty="0" smtClean="0"/>
            </a:br>
            <a:r>
              <a:rPr lang="ru-RU" sz="2800" b="1" dirty="0" smtClean="0"/>
              <a:t>(Приказ МОН от 29.12.2013 № 1367)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Лица, осваивающие ОП в форме самообразования могут быть зачислены в качестве </a:t>
            </a:r>
            <a:r>
              <a:rPr lang="ru-RU" b="1" dirty="0" smtClean="0"/>
              <a:t>экстернов</a:t>
            </a:r>
            <a:r>
              <a:rPr lang="ru-RU" dirty="0" smtClean="0"/>
              <a:t> для прохождения промежуточной и государственной итоговой аттестации в образовательную организацию</a:t>
            </a:r>
          </a:p>
          <a:p>
            <a:endParaRPr lang="ru-RU" dirty="0" smtClean="0"/>
          </a:p>
          <a:p>
            <a:r>
              <a:rPr lang="ru-RU" dirty="0" smtClean="0"/>
              <a:t>«Прикладному бакалавру» </a:t>
            </a:r>
            <a:r>
              <a:rPr lang="ru-RU" b="1" dirty="0" smtClean="0"/>
              <a:t>по решению организации </a:t>
            </a:r>
            <a:r>
              <a:rPr lang="ru-RU" dirty="0" smtClean="0"/>
              <a:t>предоставляется возможность одновременного освоения ОП СПО и (или) ОП профессионального обучения в рамках взаимодействия с профессиональными образовательными организациями, посредством создания базовых кафедр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ПРИКЛАДНОЙ БАКАЛАВРИАТ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Методические рекомендации по разработке и реализации образовательных программ высшего образования уровня </a:t>
            </a:r>
            <a:r>
              <a:rPr lang="ru-RU" b="1" dirty="0" err="1" smtClean="0"/>
              <a:t>бакалавриата</a:t>
            </a:r>
            <a:r>
              <a:rPr lang="ru-RU" b="1" dirty="0" smtClean="0"/>
              <a:t>. Тип образовательной программы «Прикладной </a:t>
            </a:r>
            <a:r>
              <a:rPr lang="ru-RU" b="1" dirty="0" err="1" smtClean="0"/>
              <a:t>бакалавриат</a:t>
            </a:r>
            <a:r>
              <a:rPr lang="ru-RU" b="1" dirty="0" smtClean="0"/>
              <a:t>»</a:t>
            </a:r>
          </a:p>
          <a:p>
            <a:pPr>
              <a:buNone/>
            </a:pPr>
            <a:r>
              <a:rPr lang="ru-RU" dirty="0" smtClean="0"/>
              <a:t>Утверждены Заместителем министра образования Российской Федерации Климовым А.А. АК-2916/05вн от 11.09.2014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ПРИКЛАДНОЙ БАКАЛАВРИАТ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1998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ТИП образовательной программы (по 105 направлениям подготовки)</a:t>
            </a:r>
          </a:p>
          <a:p>
            <a:r>
              <a:rPr lang="ru-RU" dirty="0" smtClean="0"/>
              <a:t>Разрабатывается на основании заказа предприятия-партнера и при непосредственном участии представителей работодателей </a:t>
            </a:r>
          </a:p>
          <a:p>
            <a:r>
              <a:rPr lang="ru-RU" dirty="0" smtClean="0"/>
              <a:t>Виды и задачи профессиональной деятельности – </a:t>
            </a:r>
            <a:r>
              <a:rPr lang="ru-RU" dirty="0" err="1" smtClean="0"/>
              <a:t>практикоориентированные</a:t>
            </a:r>
            <a:r>
              <a:rPr lang="ru-RU" dirty="0" smtClean="0"/>
              <a:t> (академический – научно-исследовательские и педагогические)</a:t>
            </a:r>
          </a:p>
          <a:p>
            <a:r>
              <a:rPr lang="ru-RU" dirty="0" smtClean="0"/>
              <a:t>Профессионально-прикладные компетенции могут уточняться и дополняться в ходе реализации ОП</a:t>
            </a:r>
          </a:p>
          <a:p>
            <a:r>
              <a:rPr lang="ru-RU" dirty="0" smtClean="0"/>
              <a:t>Объем практической части обучения</a:t>
            </a:r>
          </a:p>
          <a:p>
            <a:r>
              <a:rPr lang="ru-RU" dirty="0" smtClean="0"/>
              <a:t>Разработка возможных траекторий получения разрядов, профессий рабочего и должностей служащих (в ходе практик)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3616" cy="9807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ПРИКЛАДНОЙ БАКАЛАВРИАТ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ходе учебной практики предусмотреть возможность приобретения обучающимися знаний и умений, требующихся для получения квалификационного разряда, класса, категории по профессии рабочего, должности служащего</a:t>
            </a:r>
          </a:p>
          <a:p>
            <a:r>
              <a:rPr lang="ru-RU" dirty="0" smtClean="0"/>
              <a:t>ОП обязательно согласуется с руководителями организаций-партнеров, по заказу которых она сформирована</a:t>
            </a:r>
          </a:p>
          <a:p>
            <a:r>
              <a:rPr lang="ru-RU" dirty="0" smtClean="0"/>
              <a:t>ОП прикладного </a:t>
            </a:r>
            <a:r>
              <a:rPr lang="ru-RU" dirty="0" err="1" smtClean="0"/>
              <a:t>бакалавриата</a:t>
            </a:r>
            <a:r>
              <a:rPr lang="ru-RU" dirty="0" smtClean="0"/>
              <a:t> могут реализовываться ОО самостоятельно на основе взаимодействия с организациями-партнерами (базовые кафедры), так и через сетевую форму ее реализации (договор)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ПРИКЛАДНОЙ БАКАЛАВРИАТ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ru-RU" dirty="0" smtClean="0"/>
              <a:t>По решению образовательной организации обучающимся может быть предоставлена возможность одновременного освоения ОП среднего профессионального образования и (или) основной программы профессионального обучения соответствующей направленности</a:t>
            </a:r>
          </a:p>
          <a:p>
            <a:r>
              <a:rPr lang="ru-RU" dirty="0" smtClean="0"/>
              <a:t>Образовательная организация самостоятельно разрабатывает и утверждает порядок одновременного освоения</a:t>
            </a:r>
          </a:p>
          <a:p>
            <a:r>
              <a:rPr lang="ru-RU" dirty="0" smtClean="0"/>
              <a:t>СПО + ВО = увеличение числа трудовых функций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780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БАЗОВЫЕ КАФЕДРЫ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551784"/>
          </a:xfrm>
        </p:spPr>
        <p:txBody>
          <a:bodyPr/>
          <a:lstStyle/>
          <a:p>
            <a:pPr lvl="0" algn="just" eaLnBrk="0" hangingPunct="0">
              <a:buNone/>
            </a:pPr>
            <a:r>
              <a:rPr lang="ru-RU" sz="2400" dirty="0" smtClean="0"/>
              <a:t>ПОЛОЖЕНИЕ </a:t>
            </a:r>
          </a:p>
          <a:p>
            <a:pPr lvl="0" algn="just" eaLnBrk="0" hangingPunct="0">
              <a:buNone/>
            </a:pPr>
            <a:r>
              <a:rPr lang="ru-RU" sz="2400" dirty="0" smtClean="0"/>
              <a:t>о базовой кафедре Южного федерального университета (приказ ЮФУ от 2 июня 2014 года № 229-ОД)</a:t>
            </a:r>
          </a:p>
          <a:p>
            <a:pPr lvl="0" algn="just" eaLnBrk="0" hangingPunct="0">
              <a:buNone/>
            </a:pPr>
            <a:endParaRPr lang="ru-RU" sz="2400" dirty="0" smtClean="0"/>
          </a:p>
          <a:p>
            <a:r>
              <a:rPr lang="ru-RU" dirty="0" smtClean="0"/>
              <a:t>Договор</a:t>
            </a:r>
          </a:p>
          <a:p>
            <a:r>
              <a:rPr lang="ru-RU" dirty="0" smtClean="0"/>
              <a:t>Положение</a:t>
            </a:r>
          </a:p>
          <a:p>
            <a:r>
              <a:rPr lang="ru-RU" dirty="0" smtClean="0"/>
              <a:t>Решение Ученого совета</a:t>
            </a:r>
          </a:p>
          <a:p>
            <a:r>
              <a:rPr lang="ru-RU" dirty="0" smtClean="0"/>
              <a:t>На базе организаций, осуществляющих деятельность по профилю соответствующей ОП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РЕАЛИЗАЦИЯ ОБРАЗОВАТЕЛЬНОЙ ПРОГРАММЫ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700" b="1" dirty="0" smtClean="0"/>
              <a:t>(Приказ МОН от 29.12.2013 № 1367)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Объем ОП в </a:t>
            </a:r>
            <a:r>
              <a:rPr lang="ru-RU" sz="2400" dirty="0" err="1" smtClean="0"/>
              <a:t>з.е</a:t>
            </a:r>
            <a:r>
              <a:rPr lang="ru-RU" sz="2400" dirty="0" smtClean="0"/>
              <a:t>., сроки получения высшего образования по формам обучения, при сетевой форме, при ускоренном обучении, срок получения образования инвалидами и лицами с ограниченными возможностями здоровья устанавливаются </a:t>
            </a:r>
            <a:r>
              <a:rPr lang="ru-RU" sz="2400" b="1" i="1" dirty="0" smtClean="0"/>
              <a:t>образовательным стандартом</a:t>
            </a:r>
          </a:p>
          <a:p>
            <a:r>
              <a:rPr lang="ru-RU" sz="2400" dirty="0" smtClean="0"/>
              <a:t>Объем ОП в </a:t>
            </a:r>
            <a:r>
              <a:rPr lang="ru-RU" sz="2400" dirty="0" err="1" smtClean="0"/>
              <a:t>з.е</a:t>
            </a:r>
            <a:r>
              <a:rPr lang="ru-RU" sz="2400" dirty="0" smtClean="0"/>
              <a:t>. </a:t>
            </a:r>
            <a:r>
              <a:rPr lang="ru-RU" sz="2400" b="1" i="1" dirty="0" smtClean="0"/>
              <a:t>не зависит </a:t>
            </a:r>
            <a:r>
              <a:rPr lang="ru-RU" sz="2400" dirty="0" smtClean="0"/>
              <a:t>от формы получения образования, формы обучения, электронного и дистанционного обучения, сетевой формы реализации, обучения по индивидуальному плану, в том числе ускоренного обучения (240 </a:t>
            </a:r>
            <a:r>
              <a:rPr lang="ru-RU" sz="2400" dirty="0" err="1" smtClean="0"/>
              <a:t>з.е</a:t>
            </a:r>
            <a:r>
              <a:rPr lang="ru-RU" sz="2400" dirty="0" smtClean="0"/>
              <a:t>./300 </a:t>
            </a:r>
            <a:r>
              <a:rPr lang="ru-RU" sz="2400" dirty="0" err="1" smtClean="0"/>
              <a:t>з.е</a:t>
            </a:r>
            <a:r>
              <a:rPr lang="ru-RU" sz="2400" dirty="0" smtClean="0"/>
              <a:t>./120 </a:t>
            </a:r>
            <a:r>
              <a:rPr lang="ru-RU" sz="2400" dirty="0" err="1" smtClean="0"/>
              <a:t>з.е</a:t>
            </a:r>
            <a:r>
              <a:rPr lang="ru-RU" sz="2400" dirty="0" smtClean="0"/>
              <a:t>.) </a:t>
            </a:r>
          </a:p>
          <a:p>
            <a:r>
              <a:rPr lang="ru-RU" sz="2400" dirty="0" smtClean="0"/>
              <a:t>Объем ОП – </a:t>
            </a:r>
            <a:r>
              <a:rPr lang="ru-RU" sz="2400" b="1" i="1" dirty="0" smtClean="0"/>
              <a:t>60 </a:t>
            </a:r>
            <a:r>
              <a:rPr lang="ru-RU" sz="2400" b="1" i="1" dirty="0" err="1" smtClean="0"/>
              <a:t>з.е</a:t>
            </a:r>
            <a:r>
              <a:rPr lang="ru-RU" sz="2400" b="1" i="1" dirty="0" smtClean="0"/>
              <a:t>. в год </a:t>
            </a:r>
            <a:r>
              <a:rPr lang="ru-RU" sz="2400" dirty="0" smtClean="0"/>
              <a:t>(и не более 75 </a:t>
            </a:r>
            <a:r>
              <a:rPr lang="ru-RU" sz="2400" dirty="0" err="1" smtClean="0"/>
              <a:t>з.е</a:t>
            </a:r>
            <a:r>
              <a:rPr lang="ru-RU" sz="2400" dirty="0" smtClean="0"/>
              <a:t>. по индивидуальному учебному плану)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ИНДИВИДУАЛЬНЫЙ ПЛАН СТУДЕНТА</a:t>
            </a:r>
            <a:br>
              <a:rPr lang="ru-RU" sz="40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/>
              <a:t>Порядок обучения по индивидуальному учебному плану, приказ ЮФУ от 03.09.2014 № 248-ОД</a:t>
            </a:r>
            <a:endParaRPr lang="ru-RU" sz="2400" dirty="0" smtClean="0"/>
          </a:p>
          <a:p>
            <a:r>
              <a:rPr lang="ru-RU" sz="2400" dirty="0" smtClean="0"/>
              <a:t>Индивидуальная образовательная траектория</a:t>
            </a:r>
          </a:p>
          <a:p>
            <a:r>
              <a:rPr lang="ru-RU" sz="2400" dirty="0" smtClean="0"/>
              <a:t>Ускорение обучения на основании знаний, полученных при освоении программ среднего профессионального или высшего образования</a:t>
            </a:r>
          </a:p>
          <a:p>
            <a:r>
              <a:rPr lang="ru-RU" sz="2400" dirty="0" smtClean="0"/>
              <a:t>Ускорение обучения для лиц, имеющих соответствующие способности и уровень развития, способных освоить программу в полном объеме за более короткий срок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ОБРАЗОВАТЕЛЬНАЯ ПРОГРАММА ПРЕДСТАВЛЯЕТ СОБОЙ КОМПЛЕКС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r>
              <a:rPr lang="ru-RU" sz="2000" dirty="0" smtClean="0"/>
              <a:t>ОСНОВНЫХ ХАРАКТЕРИСТИК ОБРАЗОВАНИЯ                </a:t>
            </a:r>
          </a:p>
          <a:p>
            <a:pPr>
              <a:buNone/>
            </a:pPr>
            <a:r>
              <a:rPr lang="ru-RU" sz="2000" dirty="0" smtClean="0"/>
              <a:t>	 </a:t>
            </a:r>
            <a:r>
              <a:rPr lang="ru-RU" sz="2000" i="1" dirty="0" smtClean="0"/>
              <a:t>(объем, содержание, планируемые результаты),</a:t>
            </a:r>
          </a:p>
          <a:p>
            <a:r>
              <a:rPr lang="ru-RU" sz="2000" dirty="0" smtClean="0"/>
              <a:t>ОРГАНИЗАЦИОННО-ПЕДАГОГИЧЕСКИХ УСЛОВИЙ и ФОРМ АТТЕСТАЦИИ, </a:t>
            </a:r>
            <a:r>
              <a:rPr lang="ru-RU" sz="2000" i="1" dirty="0" smtClean="0"/>
              <a:t>который представлен в виде:</a:t>
            </a:r>
          </a:p>
          <a:p>
            <a:r>
              <a:rPr lang="ru-RU" sz="2000" i="1" dirty="0" smtClean="0"/>
              <a:t>ОБЩЕЙ ХАРАКТЕРИСТИКИ ОБРАЗОВАТЕЛЬНОЙ ПРОГРАММЫ,</a:t>
            </a:r>
          </a:p>
          <a:p>
            <a:r>
              <a:rPr lang="ru-RU" sz="2000" i="1" dirty="0" smtClean="0"/>
              <a:t>УЧЕБНОГО ПЛАНА И КАЛЕНДАРНОГО УЧЕБНОГО ГРАФИКА,</a:t>
            </a:r>
          </a:p>
          <a:p>
            <a:r>
              <a:rPr lang="ru-RU" sz="2000" i="1" dirty="0" smtClean="0"/>
              <a:t>РАБОЧИХ ПРОГРАММ ДИСЦИПЛИН (МОДУЛЕЙ),ПРАКТИК,</a:t>
            </a:r>
          </a:p>
          <a:p>
            <a:r>
              <a:rPr lang="ru-RU" sz="2000" i="1" dirty="0" smtClean="0"/>
              <a:t>ОЦЕНОЧНЫХ СРЕДСТВ,</a:t>
            </a:r>
          </a:p>
          <a:p>
            <a:r>
              <a:rPr lang="ru-RU" sz="2000" i="1" dirty="0" smtClean="0"/>
              <a:t>МЕТОДИЧЕСКИХ МАТЕРИАЛОВ И ИНЫХ КОМПОНЕНТОВ, ВКЛЮЧЕННЫХ В СОСТАВ ОБРАЗОВАТЕЛЬНОЙ ПРОГРАММЫ ПО РЕШЕНИЮ ОРГАНИЗАЦИИ</a:t>
            </a:r>
          </a:p>
          <a:p>
            <a:endParaRPr lang="ru-RU" sz="2000" i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РЕАЛИЗАЦИЯ ОБРАЗОВАТЕЛЬНОЙ ПРОГРАММЫ</a:t>
            </a:r>
            <a:br>
              <a:rPr lang="ru-RU" sz="2800" b="1" dirty="0" smtClean="0"/>
            </a:br>
            <a:r>
              <a:rPr lang="ru-RU" sz="2800" b="1" dirty="0" smtClean="0"/>
              <a:t> (Приказ МОН от 29.12.2013 № 1367)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Образовательная деятельность по ОП осуществляется на государственном языке РФ</a:t>
            </a:r>
          </a:p>
          <a:p>
            <a:r>
              <a:rPr lang="ru-RU" dirty="0" smtClean="0"/>
              <a:t>Высшее образование может быть получено на иностранном языке </a:t>
            </a:r>
            <a:r>
              <a:rPr lang="ru-RU" b="1" i="1" dirty="0" smtClean="0"/>
              <a:t>в соответствии с образовательной программой </a:t>
            </a:r>
            <a:r>
              <a:rPr lang="ru-RU" dirty="0" smtClean="0"/>
              <a:t>и в порядке, установленном законодательством и локальными нормативными актами организации</a:t>
            </a:r>
          </a:p>
          <a:p>
            <a:r>
              <a:rPr lang="ru-RU" dirty="0" smtClean="0"/>
              <a:t>Языки образования определяются локальными нормативными актами организации </a:t>
            </a:r>
          </a:p>
          <a:p>
            <a:r>
              <a:rPr lang="ru-RU" dirty="0" smtClean="0"/>
              <a:t>ОП должна содержать сведения о языке обучения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РЕАЛИЗАЦИЯ ОБРАЗОВАТЕЛЬНОЙ ПРОГРАММЫ</a:t>
            </a:r>
            <a:br>
              <a:rPr lang="ru-RU" sz="2800" b="1" dirty="0" smtClean="0"/>
            </a:br>
            <a:r>
              <a:rPr lang="ru-RU" sz="2800" b="1" dirty="0" smtClean="0"/>
              <a:t> (Приказ МОН от 29.12.2013 № 1367)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Образовательная организация должна создать </a:t>
            </a:r>
            <a:r>
              <a:rPr lang="ru-RU" b="1" i="1" dirty="0" smtClean="0"/>
              <a:t>специальные условия </a:t>
            </a:r>
            <a:r>
              <a:rPr lang="ru-RU" dirty="0" smtClean="0"/>
              <a:t>для получения высшего образования по ОП обучающимися с ограниченными возможностями здоровья.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Методические рекомендации по организации образовательного процесса для обучения инвалидов и лиц с ограниченными возможностями здоровья в образовательных организациях высшего образования, в том числе оснащенности образовательного процесса. </a:t>
            </a:r>
          </a:p>
          <a:p>
            <a:pPr algn="ctr">
              <a:buNone/>
            </a:pPr>
            <a:r>
              <a:rPr lang="ru-RU" dirty="0" smtClean="0"/>
              <a:t>Утверждены Заместителем министра образования Российской Федерации Климовым А.А. АК-44/05вн от 08.04.2014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ПРОФЕССИОНАЛЬНЫЕ СТАНДАРТЫ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/>
              <a:t>Методические рекомендации по актуализации действующих федеральных государственных образовательных стандартов высшего образования с учетом принимаемых профессиональных стандартов, утвержденные Министром образования Российской Федерации Ливановым Д.В от 22.01.2015 № ДЛ-02/05вн</a:t>
            </a:r>
            <a:endParaRPr lang="ru-RU" dirty="0" smtClean="0"/>
          </a:p>
          <a:p>
            <a:r>
              <a:rPr lang="ru-RU" dirty="0" smtClean="0"/>
              <a:t>Актуализация образовательных стандартов в соответствии с профессиональными стандартами осуществляется в части разделов, содержащих описание профессиональной деятельности, к которой готовится выпускник, и требований к результатам освоения образовательной программы.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ПРОФЕССИОНАЛЬНЫЕ СТАНДАРТЫ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i="1" dirty="0" smtClean="0"/>
              <a:t>Методические рекомендации по разработке основных профессиональных образовательных программ и дополнительных профессиональных программ с учетом соответствующих профессиональных стандартов, утвержденные Министром образования Российской Федерации Ливановым Д.В. </a:t>
            </a:r>
          </a:p>
          <a:p>
            <a:pPr algn="ctr">
              <a:buNone/>
            </a:pPr>
            <a:r>
              <a:rPr lang="ru-RU" sz="1800" b="1" i="1" dirty="0" smtClean="0"/>
              <a:t>от 22.01.2015 № ДЛ-01/05вн: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обновление программ ВО подразумевает учет содержания соответствующих ПС;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ОО вправе руководствоваться соответствующими должностными регламентами, иными нормативными правовыми актами, содержащими требования к специалистам;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после актуализации ФГОС и ПООП в них должны быть ПС;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ОП разрабатывается с учетом требований ПС, выбранного ОО самостоятельно, по рекомендации УМО или работодателей;</a:t>
            </a:r>
          </a:p>
          <a:p>
            <a:pPr algn="just">
              <a:buFontTx/>
              <a:buChar char="-"/>
            </a:pPr>
            <a:r>
              <a:rPr lang="ru-RU" sz="2000" dirty="0" smtClean="0"/>
              <a:t>анализ: Квалификационные требования - Трудовые функции – Виды профессиональной деятельности – Задачи профессиональной деятельности – перечень профессиональных Компетенций </a:t>
            </a:r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ПРОФЕССИОНАЛЬНЫЕ СТАНДАРТЫ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ru-RU" dirty="0" smtClean="0"/>
              <a:t>Должны учитываться на всех этапах проектирования ОП:</a:t>
            </a:r>
          </a:p>
          <a:p>
            <a:r>
              <a:rPr lang="ru-RU" dirty="0" smtClean="0"/>
              <a:t>От результатов освоения к определению содержания ОП;</a:t>
            </a:r>
          </a:p>
          <a:p>
            <a:r>
              <a:rPr lang="ru-RU" dirty="0" smtClean="0"/>
              <a:t>Содержание  РПД и практик – результат обучения(знать, уметь, владеть) указывает к решению каких профессиональных задач/исполнению трудовых функций ПС готов;</a:t>
            </a:r>
          </a:p>
          <a:p>
            <a:r>
              <a:rPr lang="ru-RU" dirty="0" smtClean="0"/>
              <a:t>ФОС – показатели усвоения знаний формулируются через описание действий, показатели освоения умений содержат характеристику видов работ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ПОЛИТИНФОРМАЦИЯ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Портал Федеральных государственных образовательных стандартов: </a:t>
            </a:r>
            <a:r>
              <a:rPr lang="en-US" b="1" i="1" dirty="0" smtClean="0"/>
              <a:t>fgosvo.ru</a:t>
            </a:r>
          </a:p>
          <a:p>
            <a:r>
              <a:rPr lang="ru-RU" dirty="0" smtClean="0"/>
              <a:t>Единый портал: </a:t>
            </a:r>
            <a:r>
              <a:rPr lang="en-US" b="1" i="1" dirty="0" smtClean="0"/>
              <a:t>regulation.gov.ru</a:t>
            </a:r>
            <a:endParaRPr lang="ru-RU" b="1" i="1" dirty="0" smtClean="0"/>
          </a:p>
          <a:p>
            <a:r>
              <a:rPr lang="ru-RU" dirty="0" smtClean="0"/>
              <a:t>Центр российского образования: </a:t>
            </a:r>
            <a:r>
              <a:rPr lang="en-US" b="1" i="1" dirty="0" err="1" smtClean="0"/>
              <a:t>rusedu.center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Федеральный центр образовательного законодательства:</a:t>
            </a:r>
            <a:r>
              <a:rPr lang="en-US" dirty="0" smtClean="0"/>
              <a:t> </a:t>
            </a:r>
            <a:r>
              <a:rPr lang="en-US" b="1" i="1" dirty="0" smtClean="0"/>
              <a:t>lexed.ru</a:t>
            </a:r>
            <a:endParaRPr lang="ru-RU" dirty="0" smtClean="0"/>
          </a:p>
          <a:p>
            <a:r>
              <a:rPr lang="ru-RU" dirty="0" smtClean="0"/>
              <a:t>Единая информационная и методическая база общего и профессионального образования:</a:t>
            </a:r>
            <a:r>
              <a:rPr lang="en-US" dirty="0" smtClean="0"/>
              <a:t> </a:t>
            </a:r>
            <a:r>
              <a:rPr lang="en-US" b="1" i="1" dirty="0" smtClean="0"/>
              <a:t>informio.ru</a:t>
            </a:r>
            <a:endParaRPr lang="ru-RU" dirty="0" smtClean="0"/>
          </a:p>
          <a:p>
            <a:r>
              <a:rPr lang="ru-RU" dirty="0" smtClean="0"/>
              <a:t>Профессиональные стандарты: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</a:t>
            </a:r>
            <a:r>
              <a:rPr lang="en-US" b="1" i="1" dirty="0" smtClean="0"/>
              <a:t>profstandart.rosmintrud.ru</a:t>
            </a:r>
            <a:endParaRPr lang="ru-RU" dirty="0" smtClean="0"/>
          </a:p>
          <a:p>
            <a:r>
              <a:rPr lang="ru-RU" dirty="0" smtClean="0"/>
              <a:t>Руководителям образовательных программ:</a:t>
            </a:r>
            <a:r>
              <a:rPr lang="en-US" dirty="0" smtClean="0"/>
              <a:t> </a:t>
            </a:r>
            <a:r>
              <a:rPr lang="en-US" b="1" i="1" dirty="0" smtClean="0"/>
              <a:t>education.sfedu.ru</a:t>
            </a:r>
            <a:endParaRPr lang="ru-RU" b="1" i="1" dirty="0" smtClean="0"/>
          </a:p>
          <a:p>
            <a:r>
              <a:rPr lang="en-US" b="1" i="1" dirty="0" err="1" smtClean="0"/>
              <a:t>Sfedu</a:t>
            </a:r>
            <a:r>
              <a:rPr lang="en-US" dirty="0" smtClean="0"/>
              <a:t> – </a:t>
            </a:r>
            <a:r>
              <a:rPr lang="ru-RU" dirty="0" smtClean="0"/>
              <a:t>Образование – Актуальные документы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Характеристика соответствия содержания и качества подготовки обучающихся при государственной аккредитации программы требованиям ФГОС ВО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891" t="21370" r="10891" b="19224"/>
          <a:stretch>
            <a:fillRect/>
          </a:stretch>
        </p:blipFill>
        <p:spPr bwMode="auto">
          <a:xfrm>
            <a:off x="179512" y="1268760"/>
            <a:ext cx="8669463" cy="526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1129" r="11116" b="12427"/>
          <a:stretch>
            <a:fillRect/>
          </a:stretch>
        </p:blipFill>
        <p:spPr bwMode="auto">
          <a:xfrm>
            <a:off x="179512" y="476672"/>
            <a:ext cx="872561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0391" r="11116" b="16118"/>
          <a:stretch>
            <a:fillRect/>
          </a:stretch>
        </p:blipFill>
        <p:spPr bwMode="auto">
          <a:xfrm>
            <a:off x="251520" y="548680"/>
            <a:ext cx="870091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19653" r="11116" b="14641"/>
          <a:stretch>
            <a:fillRect/>
          </a:stretch>
        </p:blipFill>
        <p:spPr bwMode="auto">
          <a:xfrm>
            <a:off x="179512" y="332656"/>
            <a:ext cx="885773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Образовательная программа определяет: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планируемые </a:t>
            </a:r>
            <a:r>
              <a:rPr lang="ru-RU" b="1" i="1" dirty="0" smtClean="0"/>
              <a:t>результаты освоения ОП</a:t>
            </a:r>
            <a:r>
              <a:rPr lang="ru-RU" dirty="0" smtClean="0"/>
              <a:t>- компетенции обучающихся, установленные образовательным стандартом, и компетенции обучающихся, установленные организацией дополнительно с учетом направленности программы</a:t>
            </a:r>
          </a:p>
          <a:p>
            <a:pPr algn="just"/>
            <a:r>
              <a:rPr lang="ru-RU" dirty="0" smtClean="0"/>
              <a:t>планируемые </a:t>
            </a:r>
            <a:r>
              <a:rPr lang="ru-RU" b="1" i="1" dirty="0" smtClean="0"/>
              <a:t>результаты обучения </a:t>
            </a:r>
            <a:r>
              <a:rPr lang="ru-RU" dirty="0" smtClean="0"/>
              <a:t>по каждой дисциплине (модулю) и практике – знания, умения, навыки или опыт деятельности, характеризующие этапы формирования компетенций и обеспечивающие достижение планируемых </a:t>
            </a:r>
            <a:r>
              <a:rPr lang="ru-RU" i="1" dirty="0" smtClean="0"/>
              <a:t>результатов освоения ОП</a:t>
            </a:r>
          </a:p>
          <a:p>
            <a:pPr algn="just"/>
            <a:r>
              <a:rPr lang="ru-RU" b="1" i="1" dirty="0" err="1" smtClean="0"/>
              <a:t>Компетентностная</a:t>
            </a:r>
            <a:r>
              <a:rPr lang="ru-RU" b="1" i="1" dirty="0" smtClean="0"/>
              <a:t> модель выпускника</a:t>
            </a:r>
            <a:endParaRPr lang="ru-RU" b="1" i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18914" r="11116" b="15380"/>
          <a:stretch>
            <a:fillRect/>
          </a:stretch>
        </p:blipFill>
        <p:spPr bwMode="auto">
          <a:xfrm>
            <a:off x="213550" y="404664"/>
            <a:ext cx="867893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0391" r="11116" b="14641"/>
          <a:stretch>
            <a:fillRect/>
          </a:stretch>
        </p:blipFill>
        <p:spPr bwMode="auto">
          <a:xfrm>
            <a:off x="179512" y="404664"/>
            <a:ext cx="878548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19653" r="11116" b="15380"/>
          <a:stretch>
            <a:fillRect/>
          </a:stretch>
        </p:blipFill>
        <p:spPr bwMode="auto">
          <a:xfrm>
            <a:off x="112068" y="404664"/>
            <a:ext cx="885242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1867" r="11116" b="13165"/>
          <a:stretch>
            <a:fillRect/>
          </a:stretch>
        </p:blipFill>
        <p:spPr bwMode="auto">
          <a:xfrm>
            <a:off x="179512" y="404664"/>
            <a:ext cx="878497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18176" r="11116" b="16856"/>
          <a:stretch>
            <a:fillRect/>
          </a:stretch>
        </p:blipFill>
        <p:spPr bwMode="auto">
          <a:xfrm>
            <a:off x="112068" y="332656"/>
            <a:ext cx="878041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0391" r="11116" b="14641"/>
          <a:stretch>
            <a:fillRect/>
          </a:stretch>
        </p:blipFill>
        <p:spPr bwMode="auto">
          <a:xfrm>
            <a:off x="179512" y="620688"/>
            <a:ext cx="878497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1867" r="11116" b="13165"/>
          <a:stretch>
            <a:fillRect/>
          </a:stretch>
        </p:blipFill>
        <p:spPr bwMode="auto">
          <a:xfrm>
            <a:off x="179512" y="332656"/>
            <a:ext cx="871398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0391" r="11116" b="13903"/>
          <a:stretch>
            <a:fillRect/>
          </a:stretch>
        </p:blipFill>
        <p:spPr bwMode="auto">
          <a:xfrm>
            <a:off x="106752" y="476672"/>
            <a:ext cx="893045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19653" r="11116" b="14641"/>
          <a:stretch>
            <a:fillRect/>
          </a:stretch>
        </p:blipFill>
        <p:spPr bwMode="auto">
          <a:xfrm>
            <a:off x="179512" y="548680"/>
            <a:ext cx="8712968" cy="5949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2606" r="11116" b="12426"/>
          <a:stretch>
            <a:fillRect/>
          </a:stretch>
        </p:blipFill>
        <p:spPr bwMode="auto">
          <a:xfrm>
            <a:off x="179512" y="332656"/>
            <a:ext cx="8744408" cy="6093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Характеристика образовательной программы: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наименование программы, квалификация, присваиваемая выпускнику, направленность ОП,</a:t>
            </a:r>
          </a:p>
          <a:p>
            <a:r>
              <a:rPr lang="ru-RU" dirty="0" smtClean="0"/>
              <a:t>цель, отражающая специфику ОП, социальную роль и мнение работодателей, </a:t>
            </a:r>
          </a:p>
          <a:p>
            <a:r>
              <a:rPr lang="ru-RU" dirty="0" smtClean="0"/>
              <a:t>вид (виды) профессиональной деятельности выпускника (определяют разработчики на основании стандарта, исходя из потребностей рынка труда, научно-исследовательского и материально-технического ресурса образовательной организации),</a:t>
            </a:r>
          </a:p>
          <a:p>
            <a:r>
              <a:rPr lang="ru-RU" dirty="0" smtClean="0"/>
              <a:t>планируемые результаты освоения (компетенции),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матрица соотношения компетенций и учебных дисциплин определяет место дисциплины в учебном плане и этапы формирования компетенций,</a:t>
            </a:r>
          </a:p>
          <a:p>
            <a:r>
              <a:rPr lang="ru-RU" dirty="0" smtClean="0"/>
              <a:t>сведения о профессорско-преподавательском составе, необходимом для реализации ОП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1867" r="11116" b="13165"/>
          <a:stretch>
            <a:fillRect/>
          </a:stretch>
        </p:blipFill>
        <p:spPr bwMode="auto">
          <a:xfrm>
            <a:off x="179512" y="404664"/>
            <a:ext cx="8712968" cy="5877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1129" r="11116" b="13903"/>
          <a:stretch>
            <a:fillRect/>
          </a:stretch>
        </p:blipFill>
        <p:spPr bwMode="auto">
          <a:xfrm>
            <a:off x="179512" y="404664"/>
            <a:ext cx="867290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0391" r="11116" b="14641"/>
          <a:stretch>
            <a:fillRect/>
          </a:stretch>
        </p:blipFill>
        <p:spPr bwMode="auto">
          <a:xfrm>
            <a:off x="179512" y="332656"/>
            <a:ext cx="8744408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19653" r="11116" b="14641"/>
          <a:stretch>
            <a:fillRect/>
          </a:stretch>
        </p:blipFill>
        <p:spPr bwMode="auto">
          <a:xfrm>
            <a:off x="251520" y="404664"/>
            <a:ext cx="856895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0391" r="11116" b="13903"/>
          <a:stretch>
            <a:fillRect/>
          </a:stretch>
        </p:blipFill>
        <p:spPr bwMode="auto">
          <a:xfrm>
            <a:off x="251520" y="404664"/>
            <a:ext cx="864096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1129" r="11116" b="13165"/>
          <a:stretch>
            <a:fillRect/>
          </a:stretch>
        </p:blipFill>
        <p:spPr bwMode="auto">
          <a:xfrm>
            <a:off x="251521" y="332656"/>
            <a:ext cx="864096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0391" r="11116" b="13903"/>
          <a:stretch>
            <a:fillRect/>
          </a:stretch>
        </p:blipFill>
        <p:spPr bwMode="auto">
          <a:xfrm>
            <a:off x="179512" y="404664"/>
            <a:ext cx="8712968" cy="594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19653" r="11116" b="11688"/>
          <a:stretch>
            <a:fillRect/>
          </a:stretch>
        </p:blipFill>
        <p:spPr bwMode="auto">
          <a:xfrm>
            <a:off x="179512" y="404663"/>
            <a:ext cx="8761748" cy="617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19653" r="11116" b="12426"/>
          <a:stretch>
            <a:fillRect/>
          </a:stretch>
        </p:blipFill>
        <p:spPr bwMode="auto">
          <a:xfrm>
            <a:off x="123158" y="269376"/>
            <a:ext cx="8769322" cy="61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0391" r="11116" b="12426"/>
          <a:stretch>
            <a:fillRect/>
          </a:stretch>
        </p:blipFill>
        <p:spPr bwMode="auto">
          <a:xfrm>
            <a:off x="306121" y="201188"/>
            <a:ext cx="8442343" cy="632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2046288"/>
            <a:ext cx="2663825" cy="7921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Общекультурные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08400" y="2041525"/>
            <a:ext cx="3527425" cy="7921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1125" y="5557838"/>
            <a:ext cx="771525" cy="7508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cxnSp>
        <p:nvCxnSpPr>
          <p:cNvPr id="50" name="Прямая со стрелкой 49"/>
          <p:cNvCxnSpPr>
            <a:stCxn id="38" idx="4"/>
            <a:endCxn id="27" idx="0"/>
          </p:cNvCxnSpPr>
          <p:nvPr/>
        </p:nvCxnSpPr>
        <p:spPr>
          <a:xfrm flipH="1">
            <a:off x="4306888" y="4540250"/>
            <a:ext cx="1165225" cy="1017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36842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ПРИНЦИПЫ ОБНОВЛЕНИЯ ФГОС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результатам освоения ОП – компетенциям</a:t>
            </a:r>
            <a:endParaRPr lang="ru-RU" sz="28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73650" y="5516563"/>
            <a:ext cx="771525" cy="752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24588" y="5516563"/>
            <a:ext cx="773112" cy="752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</p:txBody>
      </p:sp>
      <p:sp>
        <p:nvSpPr>
          <p:cNvPr id="38" name="Овал 37"/>
          <p:cNvSpPr/>
          <p:nvPr/>
        </p:nvSpPr>
        <p:spPr>
          <a:xfrm>
            <a:off x="3887788" y="3284538"/>
            <a:ext cx="3168650" cy="12557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Общепрофес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сиональные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 стрелкой 45"/>
          <p:cNvCxnSpPr>
            <a:stCxn id="38" idx="4"/>
            <a:endCxn id="36" idx="0"/>
          </p:cNvCxnSpPr>
          <p:nvPr/>
        </p:nvCxnSpPr>
        <p:spPr>
          <a:xfrm flipH="1">
            <a:off x="5459413" y="4540250"/>
            <a:ext cx="12700" cy="9763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38" idx="4"/>
            <a:endCxn id="37" idx="0"/>
          </p:cNvCxnSpPr>
          <p:nvPr/>
        </p:nvCxnSpPr>
        <p:spPr>
          <a:xfrm>
            <a:off x="5472113" y="4540250"/>
            <a:ext cx="1139825" cy="9763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563938" y="6381750"/>
            <a:ext cx="4032250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(профили) подготовки</a:t>
            </a:r>
          </a:p>
        </p:txBody>
      </p:sp>
      <p:cxnSp>
        <p:nvCxnSpPr>
          <p:cNvPr id="19" name="Прямая со стрелкой 18"/>
          <p:cNvCxnSpPr>
            <a:stCxn id="25" idx="2"/>
            <a:endCxn id="38" idx="0"/>
          </p:cNvCxnSpPr>
          <p:nvPr/>
        </p:nvCxnSpPr>
        <p:spPr>
          <a:xfrm>
            <a:off x="5472113" y="2833688"/>
            <a:ext cx="0" cy="450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ая прямоугольная выноска 2"/>
          <p:cNvSpPr/>
          <p:nvPr/>
        </p:nvSpPr>
        <p:spPr>
          <a:xfrm>
            <a:off x="7451725" y="3390900"/>
            <a:ext cx="1566863" cy="1042988"/>
          </a:xfrm>
          <a:prstGeom prst="wedgeRoundRectCallout">
            <a:avLst>
              <a:gd name="adj1" fmla="val -76027"/>
              <a:gd name="adj2" fmla="val -129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«Ядро» направления подготовки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51275" y="4859338"/>
            <a:ext cx="3316288" cy="369887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23850" y="3497263"/>
            <a:ext cx="3095625" cy="1300162"/>
          </a:xfrm>
          <a:prstGeom prst="wedgeRoundRectCallout">
            <a:avLst>
              <a:gd name="adj1" fmla="val -5372"/>
              <a:gd name="adj2" fmla="val -1015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на уровень ВО</a:t>
            </a:r>
          </a:p>
          <a:p>
            <a:pPr algn="ctr"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ОК для бакалавров,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ОК для магистров,</a:t>
            </a:r>
          </a:p>
          <a:p>
            <a:pPr algn="ctr"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ОК для специалистов)</a:t>
            </a:r>
          </a:p>
          <a:p>
            <a:pPr algn="ctr"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1129" r="11116" b="10950"/>
          <a:stretch>
            <a:fillRect/>
          </a:stretch>
        </p:blipFill>
        <p:spPr bwMode="auto">
          <a:xfrm>
            <a:off x="179513" y="404663"/>
            <a:ext cx="8797498" cy="613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18914" r="11116" b="13165"/>
          <a:stretch>
            <a:fillRect/>
          </a:stretch>
        </p:blipFill>
        <p:spPr bwMode="auto">
          <a:xfrm>
            <a:off x="321456" y="260648"/>
            <a:ext cx="8571024" cy="614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2606" r="11116" b="10212"/>
          <a:stretch>
            <a:fillRect/>
          </a:stretch>
        </p:blipFill>
        <p:spPr bwMode="auto">
          <a:xfrm>
            <a:off x="395536" y="476672"/>
            <a:ext cx="8424936" cy="58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1867" r="11116" b="12427"/>
          <a:stretch>
            <a:fillRect/>
          </a:stretch>
        </p:blipFill>
        <p:spPr bwMode="auto">
          <a:xfrm>
            <a:off x="251521" y="476672"/>
            <a:ext cx="8673322" cy="584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1867" r="11116" b="13165"/>
          <a:stretch>
            <a:fillRect/>
          </a:stretch>
        </p:blipFill>
        <p:spPr bwMode="auto">
          <a:xfrm>
            <a:off x="251520" y="404664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1129" r="11116" b="13903"/>
          <a:stretch>
            <a:fillRect/>
          </a:stretch>
        </p:blipFill>
        <p:spPr bwMode="auto">
          <a:xfrm>
            <a:off x="179512" y="332656"/>
            <a:ext cx="87129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0391" r="11116" b="11688"/>
          <a:stretch>
            <a:fillRect/>
          </a:stretch>
        </p:blipFill>
        <p:spPr bwMode="auto">
          <a:xfrm>
            <a:off x="251520" y="548680"/>
            <a:ext cx="8640960" cy="60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1129" r="11116" b="13903"/>
          <a:stretch>
            <a:fillRect/>
          </a:stretch>
        </p:blipFill>
        <p:spPr bwMode="auto">
          <a:xfrm>
            <a:off x="251520" y="620688"/>
            <a:ext cx="86409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0391" r="11116" b="14641"/>
          <a:stretch>
            <a:fillRect/>
          </a:stretch>
        </p:blipFill>
        <p:spPr bwMode="auto">
          <a:xfrm>
            <a:off x="251520" y="428667"/>
            <a:ext cx="8640960" cy="595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2606" r="11116" b="12426"/>
          <a:stretch>
            <a:fillRect/>
          </a:stretch>
        </p:blipFill>
        <p:spPr bwMode="auto">
          <a:xfrm>
            <a:off x="323528" y="404664"/>
            <a:ext cx="856895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650" y="3644900"/>
            <a:ext cx="2663825" cy="7921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ОП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2492375"/>
            <a:ext cx="3529012" cy="14414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Базовая часть ОП, 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в ЗЕ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15900"/>
            <a:ext cx="8964613" cy="184467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ПРИНЦИПЫ ОБНОВЛЕНИЯ ФГОС 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ОП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Приведение к норме ФЗ-273,  переработка таблицы 2</a:t>
            </a:r>
          </a:p>
        </p:txBody>
      </p:sp>
      <p:cxnSp>
        <p:nvCxnSpPr>
          <p:cNvPr id="61" name="Прямая со стрелкой 60"/>
          <p:cNvCxnSpPr>
            <a:stCxn id="4" idx="3"/>
            <a:endCxn id="25" idx="1"/>
          </p:cNvCxnSpPr>
          <p:nvPr/>
        </p:nvCxnSpPr>
        <p:spPr>
          <a:xfrm flipV="1">
            <a:off x="3419475" y="3213100"/>
            <a:ext cx="1223963" cy="828675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646613" y="4581525"/>
            <a:ext cx="3525837" cy="1943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 формируемая участниками образовательных отношений, 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в ЗЕ</a:t>
            </a:r>
          </a:p>
        </p:txBody>
      </p:sp>
      <p:cxnSp>
        <p:nvCxnSpPr>
          <p:cNvPr id="22" name="Прямая со стрелкой 21"/>
          <p:cNvCxnSpPr>
            <a:stCxn id="4" idx="3"/>
            <a:endCxn id="19" idx="1"/>
          </p:cNvCxnSpPr>
          <p:nvPr/>
        </p:nvCxnSpPr>
        <p:spPr>
          <a:xfrm>
            <a:off x="3419475" y="4041775"/>
            <a:ext cx="1227138" cy="151130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3344" r="11116" b="10950"/>
          <a:stretch>
            <a:fillRect/>
          </a:stretch>
        </p:blipFill>
        <p:spPr bwMode="auto">
          <a:xfrm>
            <a:off x="323528" y="260648"/>
            <a:ext cx="856409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1129" r="11116" b="13165"/>
          <a:stretch>
            <a:fillRect/>
          </a:stretch>
        </p:blipFill>
        <p:spPr bwMode="auto">
          <a:xfrm>
            <a:off x="179512" y="404664"/>
            <a:ext cx="8924138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0391" r="11116" b="13903"/>
          <a:stretch>
            <a:fillRect/>
          </a:stretch>
        </p:blipFill>
        <p:spPr bwMode="auto">
          <a:xfrm>
            <a:off x="395535" y="332656"/>
            <a:ext cx="845729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3344" r="11116" b="11688"/>
          <a:stretch>
            <a:fillRect/>
          </a:stretch>
        </p:blipFill>
        <p:spPr bwMode="auto">
          <a:xfrm>
            <a:off x="179512" y="404664"/>
            <a:ext cx="8784976" cy="585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2606" r="11116" b="12426"/>
          <a:stretch>
            <a:fillRect/>
          </a:stretch>
        </p:blipFill>
        <p:spPr bwMode="auto">
          <a:xfrm>
            <a:off x="143000" y="476672"/>
            <a:ext cx="8677472" cy="60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4820" r="11116" b="9473"/>
          <a:stretch>
            <a:fillRect/>
          </a:stretch>
        </p:blipFill>
        <p:spPr bwMode="auto">
          <a:xfrm>
            <a:off x="323527" y="332656"/>
            <a:ext cx="860131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0922" t="21129" r="11116" b="10950"/>
          <a:stretch>
            <a:fillRect/>
          </a:stretch>
        </p:blipFill>
        <p:spPr bwMode="auto">
          <a:xfrm>
            <a:off x="179512" y="404664"/>
            <a:ext cx="8712968" cy="607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10332" t="21867" r="9344" b="18333"/>
          <a:stretch>
            <a:fillRect/>
          </a:stretch>
        </p:blipFill>
        <p:spPr bwMode="auto">
          <a:xfrm>
            <a:off x="251520" y="404664"/>
            <a:ext cx="856895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688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СПАСИБО ЗА ВНИМАНИЕ</a:t>
            </a:r>
            <a:br>
              <a:rPr lang="ru-RU" sz="5400" b="1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3915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en-US" sz="2800" b="1" dirty="0" smtClean="0"/>
              <a:t>8 (863)218-40-33</a:t>
            </a:r>
          </a:p>
          <a:p>
            <a:pPr algn="ctr">
              <a:buNone/>
            </a:pPr>
            <a:r>
              <a:rPr lang="en-US" sz="2800" b="1" dirty="0" smtClean="0"/>
              <a:t>iimatushenko@sfedu.ru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ПРИНЦИПЫ ОБНОВЛЕНИЯ ФГОС 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структуре ОП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1706563"/>
          <a:ext cx="8280400" cy="4626864"/>
        </p:xfrm>
        <a:graphic>
          <a:graphicData uri="http://schemas.openxmlformats.org/drawingml/2006/table">
            <a:tbl>
              <a:tblPr/>
              <a:tblGrid>
                <a:gridCol w="1655762"/>
                <a:gridCol w="4645025"/>
                <a:gridCol w="1979613"/>
              </a:tblGrid>
              <a:tr h="7080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элемента программы</a:t>
                      </a: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 зачетных единицах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1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Дисциплины (модули)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201 – 231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1300" marR="0" lvl="0" indent="-2413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Базовая часть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120 - 138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41300" marR="0" lvl="0" indent="-2413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Вариативная часть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2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Практики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12 - 21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Блок 3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итоговая аттестация 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75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УЧЕБНЫЙ ПЛАН И КАЛЕНДАРНЫЙ УЧЕБНЫЙ ГРАФИК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	</a:t>
            </a:r>
            <a:r>
              <a:rPr lang="ru-RU" b="1" dirty="0" smtClean="0"/>
              <a:t>Базовый учебный план </a:t>
            </a:r>
            <a:r>
              <a:rPr lang="ru-RU" dirty="0" smtClean="0"/>
              <a:t>определяет перечень и последовательность освоения дисциплин/модулей, всех видов практик, научно-исследовательской работы и других видов учебной деятельности, их трудоемкость в зачетных единицах и академических часах, распределение лекционных, практических, лабораторных видов занятий и самостоятельной работы студента, формы промежуточных и итоговой аттестаций.</a:t>
            </a:r>
          </a:p>
          <a:p>
            <a:r>
              <a:rPr lang="ru-RU" dirty="0" smtClean="0"/>
              <a:t>	 </a:t>
            </a:r>
            <a:r>
              <a:rPr lang="ru-RU" b="1" dirty="0" smtClean="0"/>
              <a:t>График учебного процесса </a:t>
            </a:r>
            <a:r>
              <a:rPr lang="ru-RU" dirty="0" smtClean="0"/>
              <a:t>должен отражать сроки и периоды теоретического обучения, экзаменационных сессий, всех видов практик, государственной итоговой аттестации, каникул.</a:t>
            </a:r>
          </a:p>
          <a:p>
            <a:r>
              <a:rPr lang="ru-RU" b="1" dirty="0" smtClean="0"/>
              <a:t>          Рабочий учебный план </a:t>
            </a:r>
            <a:r>
              <a:rPr lang="ru-RU" dirty="0" smtClean="0"/>
              <a:t>– ежегодное обновление</a:t>
            </a:r>
          </a:p>
          <a:p>
            <a:pPr lvl="1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1866</Words>
  <Application>Microsoft Office PowerPoint</Application>
  <PresentationFormat>Экран (4:3)</PresentationFormat>
  <Paragraphs>270</Paragraphs>
  <Slides>78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Поток</vt:lpstr>
      <vt:lpstr>РАЗРАБОТКА ОСНОВНЫХ ОБРАЗОВАТЕЛЬНЫХ ПРОГРАММ ЮЖНОГО ФЕДЕРАЛЬНОГО УНИВЕРСИТЕТА</vt:lpstr>
      <vt:lpstr>Приказ МОН от 19 декабря 2013г. № 1367 «Порядок организации и осуществления образовательной деятельности по образовательным программам  высшего образования – программам бакалавриата, программам специалитета, программам магистратуры» </vt:lpstr>
      <vt:lpstr>ОБРАЗОВАТЕЛЬНАЯ ПРОГРАММА ПРЕДСТАВЛЯЕТ СОБОЙ КОМПЛЕКС </vt:lpstr>
      <vt:lpstr>Образовательная программа определяет:</vt:lpstr>
      <vt:lpstr>Характеристика образовательной программы:</vt:lpstr>
      <vt:lpstr>ПРИНЦИПЫ ОБНОВЛЕНИЯ ФГОС  Требования к результатам освоения ОП – компетенциям</vt:lpstr>
      <vt:lpstr>ПРИНЦИПЫ ОБНОВЛЕНИЯ ФГОС  Требования к структуре ОП   Приведение к норме ФЗ-273,  переработка таблицы 2</vt:lpstr>
      <vt:lpstr>ПРИНЦИПЫ ОБНОВЛЕНИЯ ФГОС  Требования к структуре ОП  </vt:lpstr>
      <vt:lpstr>УЧЕБНЫЙ ПЛАН И КАЛЕНДАРНЫЙ УЧЕБНЫЙ ГРАФИК</vt:lpstr>
      <vt:lpstr>РАБОЧАЯ ПРОГРАММА  ДИСЦИПЛИНЫ (МОДУЛЯ) / ПРАКТИКИ</vt:lpstr>
      <vt:lpstr>РАБОЧАЯ ПРОГРАММА  ДИСЦИПЛИНЫ (МОДУЛЯ) / ПРАКТИКИ</vt:lpstr>
      <vt:lpstr>ОЦЕНКА КАЧЕСТВА ОСВОЕНИЯ ОБРАЗОВАТЕЛЬНОЙ ПРОГРАММЫ</vt:lpstr>
      <vt:lpstr>ФОНДЫ ОЦЕНОЧНЫХ СРЕДСТВ</vt:lpstr>
      <vt:lpstr>ФОНДЫ ОЦЕНОЧНЫХ СРЕДСТВ ДЛЯ ПРОМЕЖУТОЧНОЙ И ГОСУДАРСТВЕЕННОЙ ИТОГОВОЙ  АТТЕСТАЦИИ </vt:lpstr>
      <vt:lpstr>Федеральный закон «Об образовании в РФ» №273-ФЗ, статья 12</vt:lpstr>
      <vt:lpstr>Рекомендуемая разработчикам ПООП «Карта компетенции»</vt:lpstr>
      <vt:lpstr>Общие требования к ООП</vt:lpstr>
      <vt:lpstr>РЕАЛИЗАЦИЯ ОБРАЗОВАТЕЛЬНОЙ ПРОГРАММЫ  (Приказ МОН от 29.12.2013 № 1367)</vt:lpstr>
      <vt:lpstr>ПОРЯДОК организации и осуществления образовательной деятельности по ОП высшего образования –  программам Б, С и М (Приказ №1367 от 19.12.2013), п.52 и 54</vt:lpstr>
      <vt:lpstr>ПОРЯДОК организации и осуществления образовательной деятельности по ОП высшего образования –  программам Б, С и М (Приказ №1367 от 19.12.2013), п.57</vt:lpstr>
      <vt:lpstr>РЕАЛИЗАЦИЯ ОБРАЗОВАТЕЛЬНОЙ ПРОГРАММЫ  (Приказ МОН от 29.12.2013 № 1367)</vt:lpstr>
      <vt:lpstr>РЕАЛИЗАЦИЯ ОБРАЗОВАТЕЛЬНОЙ ПРОГРАММЫ  (Приказ МОН от 29.12.2013 № 1367)</vt:lpstr>
      <vt:lpstr>ПРИКЛАДНОЙ БАКАЛАВРИАТ</vt:lpstr>
      <vt:lpstr>ПРИКЛАДНОЙ БАКАЛАВРИАТ</vt:lpstr>
      <vt:lpstr>ПРИКЛАДНОЙ БАКАЛАВРИАТ</vt:lpstr>
      <vt:lpstr>ПРИКЛАДНОЙ БАКАЛАВРИАТ</vt:lpstr>
      <vt:lpstr>БАЗОВЫЕ КАФЕДРЫ</vt:lpstr>
      <vt:lpstr>РЕАЛИЗАЦИЯ ОБРАЗОВАТЕЛЬНОЙ ПРОГРАММЫ  (Приказ МОН от 29.12.2013 № 1367)</vt:lpstr>
      <vt:lpstr>ИНДИВИДУАЛЬНЫЙ ПЛАН СТУДЕНТА </vt:lpstr>
      <vt:lpstr>РЕАЛИЗАЦИЯ ОБРАЗОВАТЕЛЬНОЙ ПРОГРАММЫ  (Приказ МОН от 29.12.2013 № 1367)</vt:lpstr>
      <vt:lpstr>РЕАЛИЗАЦИЯ ОБРАЗОВАТЕЛЬНОЙ ПРОГРАММЫ  (Приказ МОН от 29.12.2013 № 1367)</vt:lpstr>
      <vt:lpstr>ПРОФЕССИОНАЛЬНЫЕ СТАНДАРТЫ</vt:lpstr>
      <vt:lpstr>ПРОФЕССИОНАЛЬНЫЕ СТАНДАРТЫ</vt:lpstr>
      <vt:lpstr>ПРОФЕССИОНАЛЬНЫЕ СТАНДАРТЫ</vt:lpstr>
      <vt:lpstr>ПОЛИТИНФОРМАЦИЯ</vt:lpstr>
      <vt:lpstr>Характеристика соответствия содержания и качества подготовки обучающихся при государственной аккредитации программы требованиям ФГОС ВО 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СПАСИБО ЗА ВНИМАНИЕ </vt:lpstr>
    </vt:vector>
  </TitlesOfParts>
  <Company>Южный Федеральный Университет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ОСНОВНЫХ ОБРАЗОВАТЕЛЬНЫХ ПРОГРАММ ЮЖНОГО ФЕДЕРАЛЬНОГО УНИВЕРСИТЕТА</dc:title>
  <dc:creator>User</dc:creator>
  <cp:lastModifiedBy>User</cp:lastModifiedBy>
  <cp:revision>138</cp:revision>
  <dcterms:created xsi:type="dcterms:W3CDTF">2014-03-24T06:14:37Z</dcterms:created>
  <dcterms:modified xsi:type="dcterms:W3CDTF">2015-03-11T09:27:08Z</dcterms:modified>
</cp:coreProperties>
</file>